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3" r:id="rId2"/>
    <p:sldId id="336" r:id="rId3"/>
    <p:sldId id="337" r:id="rId4"/>
    <p:sldId id="307" r:id="rId5"/>
    <p:sldId id="339" r:id="rId6"/>
    <p:sldId id="334" r:id="rId7"/>
    <p:sldId id="348" r:id="rId8"/>
    <p:sldId id="352" r:id="rId9"/>
    <p:sldId id="345" r:id="rId10"/>
    <p:sldId id="346" r:id="rId11"/>
    <p:sldId id="353" r:id="rId12"/>
    <p:sldId id="363" r:id="rId13"/>
    <p:sldId id="354" r:id="rId14"/>
    <p:sldId id="332" r:id="rId15"/>
    <p:sldId id="358" r:id="rId16"/>
    <p:sldId id="326" r:id="rId17"/>
    <p:sldId id="360" r:id="rId18"/>
    <p:sldId id="351" r:id="rId19"/>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uart McMillan" initials="SMc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B7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0" autoAdjust="0"/>
    <p:restoredTop sz="94937" autoAdjust="0"/>
  </p:normalViewPr>
  <p:slideViewPr>
    <p:cSldViewPr>
      <p:cViewPr varScale="1">
        <p:scale>
          <a:sx n="110" d="100"/>
          <a:sy n="110" d="100"/>
        </p:scale>
        <p:origin x="1614"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28" d="100"/>
          <a:sy n="28" d="100"/>
        </p:scale>
        <p:origin x="-2322" y="-84"/>
      </p:cViewPr>
      <p:guideLst>
        <p:guide orient="horz" pos="307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488791"/>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sz="quarter" idx="1"/>
          </p:nvPr>
        </p:nvSpPr>
        <p:spPr>
          <a:xfrm>
            <a:off x="3777607" y="1"/>
            <a:ext cx="2889938" cy="488791"/>
          </a:xfrm>
          <a:prstGeom prst="rect">
            <a:avLst/>
          </a:prstGeom>
        </p:spPr>
        <p:txBody>
          <a:bodyPr vert="horz" lIns="91432" tIns="45716" rIns="91432" bIns="45716" rtlCol="0"/>
          <a:lstStyle>
            <a:lvl1pPr algn="r">
              <a:defRPr sz="1200"/>
            </a:lvl1pPr>
          </a:lstStyle>
          <a:p>
            <a:fld id="{77DB838B-1008-4A18-AC28-ED39E8E3B625}" type="datetimeFigureOut">
              <a:rPr lang="en-GB" smtClean="0"/>
              <a:pPr/>
              <a:t>07/06/2017</a:t>
            </a:fld>
            <a:endParaRPr lang="en-GB"/>
          </a:p>
        </p:txBody>
      </p:sp>
      <p:sp>
        <p:nvSpPr>
          <p:cNvPr id="4" name="Footer Placeholder 3"/>
          <p:cNvSpPr>
            <a:spLocks noGrp="1"/>
          </p:cNvSpPr>
          <p:nvPr>
            <p:ph type="ftr" sz="quarter" idx="2"/>
          </p:nvPr>
        </p:nvSpPr>
        <p:spPr>
          <a:xfrm>
            <a:off x="1" y="9285337"/>
            <a:ext cx="2889938" cy="488791"/>
          </a:xfrm>
          <a:prstGeom prst="rect">
            <a:avLst/>
          </a:prstGeom>
        </p:spPr>
        <p:txBody>
          <a:bodyPr vert="horz" lIns="91432" tIns="45716" rIns="91432" bIns="45716"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285337"/>
            <a:ext cx="2889938" cy="488791"/>
          </a:xfrm>
          <a:prstGeom prst="rect">
            <a:avLst/>
          </a:prstGeom>
        </p:spPr>
        <p:txBody>
          <a:bodyPr vert="horz" lIns="91432" tIns="45716" rIns="91432" bIns="45716" rtlCol="0" anchor="b"/>
          <a:lstStyle>
            <a:lvl1pPr algn="r">
              <a:defRPr sz="1200"/>
            </a:lvl1pPr>
          </a:lstStyle>
          <a:p>
            <a:fld id="{F8FD6822-3019-4D81-9D2B-84ED3C01A937}" type="slidenum">
              <a:rPr lang="en-GB" smtClean="0"/>
              <a:pPr/>
              <a:t>‹#›</a:t>
            </a:fld>
            <a:endParaRPr lang="en-GB"/>
          </a:p>
        </p:txBody>
      </p:sp>
    </p:spTree>
    <p:extLst>
      <p:ext uri="{BB962C8B-B14F-4D97-AF65-F5344CB8AC3E}">
        <p14:creationId xmlns:p14="http://schemas.microsoft.com/office/powerpoint/2010/main" val="3453247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250" cy="48895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778251" y="1"/>
            <a:ext cx="2889250" cy="488950"/>
          </a:xfrm>
          <a:prstGeom prst="rect">
            <a:avLst/>
          </a:prstGeom>
        </p:spPr>
        <p:txBody>
          <a:bodyPr vert="horz" lIns="91432" tIns="45716" rIns="91432" bIns="45716" rtlCol="0"/>
          <a:lstStyle>
            <a:lvl1pPr algn="r">
              <a:defRPr sz="1200"/>
            </a:lvl1pPr>
          </a:lstStyle>
          <a:p>
            <a:fld id="{74D1CCEA-4D9D-4BA3-B660-5982A16FDCAC}" type="datetimeFigureOut">
              <a:rPr lang="en-GB" smtClean="0"/>
              <a:pPr/>
              <a:t>07/06/2017</a:t>
            </a:fld>
            <a:endParaRPr lang="en-GB"/>
          </a:p>
        </p:txBody>
      </p:sp>
      <p:sp>
        <p:nvSpPr>
          <p:cNvPr id="4" name="Slide Image Placeholder 3"/>
          <p:cNvSpPr>
            <a:spLocks noGrp="1" noRot="1" noChangeAspect="1"/>
          </p:cNvSpPr>
          <p:nvPr>
            <p:ph type="sldImg" idx="2"/>
          </p:nvPr>
        </p:nvSpPr>
        <p:spPr>
          <a:xfrm>
            <a:off x="890588" y="733425"/>
            <a:ext cx="4887912" cy="3665538"/>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66750" y="4643438"/>
            <a:ext cx="5335588" cy="4398962"/>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288"/>
            <a:ext cx="2889250" cy="48895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778251" y="9285288"/>
            <a:ext cx="2889250" cy="488950"/>
          </a:xfrm>
          <a:prstGeom prst="rect">
            <a:avLst/>
          </a:prstGeom>
        </p:spPr>
        <p:txBody>
          <a:bodyPr vert="horz" lIns="91432" tIns="45716" rIns="91432" bIns="45716" rtlCol="0" anchor="b"/>
          <a:lstStyle>
            <a:lvl1pPr algn="r">
              <a:defRPr sz="1200"/>
            </a:lvl1pPr>
          </a:lstStyle>
          <a:p>
            <a:fld id="{464940ED-ED95-4876-9484-9F7AB3014E3A}" type="slidenum">
              <a:rPr lang="en-GB" smtClean="0"/>
              <a:pPr/>
              <a:t>‹#›</a:t>
            </a:fld>
            <a:endParaRPr lang="en-GB"/>
          </a:p>
        </p:txBody>
      </p:sp>
    </p:spTree>
    <p:extLst>
      <p:ext uri="{BB962C8B-B14F-4D97-AF65-F5344CB8AC3E}">
        <p14:creationId xmlns:p14="http://schemas.microsoft.com/office/powerpoint/2010/main" val="109839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1</a:t>
            </a:fld>
            <a:endParaRPr lang="en-GB"/>
          </a:p>
        </p:txBody>
      </p:sp>
    </p:spTree>
    <p:extLst>
      <p:ext uri="{BB962C8B-B14F-4D97-AF65-F5344CB8AC3E}">
        <p14:creationId xmlns:p14="http://schemas.microsoft.com/office/powerpoint/2010/main" val="1514821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15</a:t>
            </a:fld>
            <a:endParaRPr lang="en-GB"/>
          </a:p>
        </p:txBody>
      </p:sp>
    </p:spTree>
    <p:extLst>
      <p:ext uri="{BB962C8B-B14F-4D97-AF65-F5344CB8AC3E}">
        <p14:creationId xmlns:p14="http://schemas.microsoft.com/office/powerpoint/2010/main" val="336745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16</a:t>
            </a:fld>
            <a:endParaRPr lang="en-GB"/>
          </a:p>
        </p:txBody>
      </p:sp>
    </p:spTree>
    <p:extLst>
      <p:ext uri="{BB962C8B-B14F-4D97-AF65-F5344CB8AC3E}">
        <p14:creationId xmlns:p14="http://schemas.microsoft.com/office/powerpoint/2010/main" val="1649534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10"/>
          </p:nvPr>
        </p:nvSpPr>
        <p:spPr/>
        <p:txBody>
          <a:bodyPr/>
          <a:lstStyle/>
          <a:p>
            <a:fld id="{464940ED-ED95-4876-9484-9F7AB3014E3A}" type="slidenum">
              <a:rPr lang="en-GB" smtClean="0"/>
              <a:pPr/>
              <a:t>17</a:t>
            </a:fld>
            <a:endParaRPr lang="en-GB"/>
          </a:p>
        </p:txBody>
      </p:sp>
    </p:spTree>
    <p:extLst>
      <p:ext uri="{BB962C8B-B14F-4D97-AF65-F5344CB8AC3E}">
        <p14:creationId xmlns:p14="http://schemas.microsoft.com/office/powerpoint/2010/main" val="836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endParaRPr lang="en-GB" altLang="en-US" dirty="0"/>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66B76C-5C06-4A2D-9DC5-E774B156F56E}" type="slidenum">
              <a:rPr lang="en-GB" altLang="en-US">
                <a:latin typeface="Calibri" panose="020F0502020204030204" pitchFamily="34" charset="0"/>
              </a:rPr>
              <a:pPr eaLnBrk="1" hangingPunct="1"/>
              <a:t>2</a:t>
            </a:fld>
            <a:endParaRPr lang="en-GB" altLang="en-US">
              <a:latin typeface="Calibri" panose="020F0502020204030204" pitchFamily="34" charset="0"/>
            </a:endParaRPr>
          </a:p>
        </p:txBody>
      </p:sp>
    </p:spTree>
    <p:extLst>
      <p:ext uri="{BB962C8B-B14F-4D97-AF65-F5344CB8AC3E}">
        <p14:creationId xmlns:p14="http://schemas.microsoft.com/office/powerpoint/2010/main" val="211270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50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88BE388-40E9-4B3D-B546-11FB46D92D38}" type="slidenum">
              <a:rPr lang="en-GB" altLang="en-US">
                <a:latin typeface="Calibri" panose="020F0502020204030204" pitchFamily="34" charset="0"/>
              </a:rPr>
              <a:pPr eaLnBrk="1" hangingPunct="1"/>
              <a:t>3</a:t>
            </a:fld>
            <a:endParaRPr lang="en-GB" altLang="en-US">
              <a:latin typeface="Calibri" panose="020F0502020204030204" pitchFamily="34" charset="0"/>
            </a:endParaRPr>
          </a:p>
        </p:txBody>
      </p:sp>
    </p:spTree>
    <p:extLst>
      <p:ext uri="{BB962C8B-B14F-4D97-AF65-F5344CB8AC3E}">
        <p14:creationId xmlns:p14="http://schemas.microsoft.com/office/powerpoint/2010/main" val="305711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4940ED-ED95-4876-9484-9F7AB3014E3A}" type="slidenum">
              <a:rPr lang="en-GB" smtClean="0"/>
              <a:pPr/>
              <a:t>4</a:t>
            </a:fld>
            <a:endParaRPr lang="en-GB"/>
          </a:p>
        </p:txBody>
      </p:sp>
    </p:spTree>
    <p:extLst>
      <p:ext uri="{BB962C8B-B14F-4D97-AF65-F5344CB8AC3E}">
        <p14:creationId xmlns:p14="http://schemas.microsoft.com/office/powerpoint/2010/main" val="398000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31D934-5F2E-4654-BFF5-161164B5DDA5}" type="slidenum">
              <a:rPr lang="en-GB" altLang="en-US">
                <a:latin typeface="Calibri" panose="020F0502020204030204" pitchFamily="34" charset="0"/>
              </a:rPr>
              <a:pPr eaLnBrk="1" hangingPunct="1"/>
              <a:t>5</a:t>
            </a:fld>
            <a:endParaRPr lang="en-GB" altLang="en-US">
              <a:latin typeface="Calibri" panose="020F0502020204030204" pitchFamily="34" charset="0"/>
            </a:endParaRPr>
          </a:p>
        </p:txBody>
      </p:sp>
    </p:spTree>
    <p:extLst>
      <p:ext uri="{BB962C8B-B14F-4D97-AF65-F5344CB8AC3E}">
        <p14:creationId xmlns:p14="http://schemas.microsoft.com/office/powerpoint/2010/main" val="18774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64940ED-ED95-4876-9484-9F7AB3014E3A}" type="slidenum">
              <a:rPr lang="en-GB" smtClean="0"/>
              <a:pPr/>
              <a:t>6</a:t>
            </a:fld>
            <a:endParaRPr lang="en-GB"/>
          </a:p>
        </p:txBody>
      </p:sp>
    </p:spTree>
    <p:extLst>
      <p:ext uri="{BB962C8B-B14F-4D97-AF65-F5344CB8AC3E}">
        <p14:creationId xmlns:p14="http://schemas.microsoft.com/office/powerpoint/2010/main" val="230282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9</a:t>
            </a:fld>
            <a:endParaRPr lang="en-GB"/>
          </a:p>
        </p:txBody>
      </p:sp>
    </p:spTree>
    <p:extLst>
      <p:ext uri="{BB962C8B-B14F-4D97-AF65-F5344CB8AC3E}">
        <p14:creationId xmlns:p14="http://schemas.microsoft.com/office/powerpoint/2010/main" val="21636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13</a:t>
            </a:fld>
            <a:endParaRPr lang="en-GB"/>
          </a:p>
        </p:txBody>
      </p:sp>
    </p:spTree>
    <p:extLst>
      <p:ext uri="{BB962C8B-B14F-4D97-AF65-F5344CB8AC3E}">
        <p14:creationId xmlns:p14="http://schemas.microsoft.com/office/powerpoint/2010/main" val="410714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4940ED-ED95-4876-9484-9F7AB3014E3A}" type="slidenum">
              <a:rPr lang="en-GB" smtClean="0"/>
              <a:pPr/>
              <a:t>14</a:t>
            </a:fld>
            <a:endParaRPr lang="en-GB"/>
          </a:p>
        </p:txBody>
      </p:sp>
    </p:spTree>
    <p:extLst>
      <p:ext uri="{BB962C8B-B14F-4D97-AF65-F5344CB8AC3E}">
        <p14:creationId xmlns:p14="http://schemas.microsoft.com/office/powerpoint/2010/main" val="303438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E5004E"/>
                </a:solidFill>
                <a:latin typeface="Source Sans Pro" pitchFamily="34" charset="0"/>
                <a:ea typeface="Source Sans Pro"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Source Sans Pro" pitchFamily="34" charset="0"/>
                <a:ea typeface="Source Sans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16DCC5D-4610-4217-9679-F2F9B188777F}" type="datetimeFigureOut">
              <a:rPr lang="en-US"/>
              <a:pPr>
                <a:defRPr/>
              </a:pPr>
              <a:t>6/7/2017</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BF7CC416-6471-431C-AA78-0A646097CD5C}" type="slidenum">
              <a:rPr lang="en-US"/>
              <a:pPr>
                <a:defRPr/>
              </a:pPr>
              <a:t>‹#›</a:t>
            </a:fld>
            <a:endParaRPr lang="en-US"/>
          </a:p>
        </p:txBody>
      </p:sp>
    </p:spTree>
    <p:extLst>
      <p:ext uri="{BB962C8B-B14F-4D97-AF65-F5344CB8AC3E}">
        <p14:creationId xmlns:p14="http://schemas.microsoft.com/office/powerpoint/2010/main" val="55770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9DB64E9-DE15-4EB6-A661-6CDC90351849}" type="datetimeFigureOut">
              <a:rPr lang="en-US"/>
              <a:pPr>
                <a:defRPr/>
              </a:pPr>
              <a:t>6/7/2017</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E1F235D-9BCD-4A7D-9AC3-EA605C07F94C}" type="slidenum">
              <a:rPr lang="en-US"/>
              <a:pPr>
                <a:defRPr/>
              </a:pPr>
              <a:t>‹#›</a:t>
            </a:fld>
            <a:endParaRPr lang="en-US"/>
          </a:p>
        </p:txBody>
      </p:sp>
    </p:spTree>
    <p:extLst>
      <p:ext uri="{BB962C8B-B14F-4D97-AF65-F5344CB8AC3E}">
        <p14:creationId xmlns:p14="http://schemas.microsoft.com/office/powerpoint/2010/main" val="305609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582102D-C6BD-47EB-B6A4-72B79134A159}" type="datetimeFigureOut">
              <a:rPr lang="en-US"/>
              <a:pPr>
                <a:defRPr/>
              </a:pPr>
              <a:t>6/7/2017</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E9304A4-501A-4E21-9E4A-C37BF16E2D8D}" type="slidenum">
              <a:rPr lang="en-US"/>
              <a:pPr>
                <a:defRPr/>
              </a:pPr>
              <a:t>‹#›</a:t>
            </a:fld>
            <a:endParaRPr lang="en-US"/>
          </a:p>
        </p:txBody>
      </p:sp>
    </p:spTree>
    <p:extLst>
      <p:ext uri="{BB962C8B-B14F-4D97-AF65-F5344CB8AC3E}">
        <p14:creationId xmlns:p14="http://schemas.microsoft.com/office/powerpoint/2010/main" val="201269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5004E"/>
                </a:solidFill>
                <a:latin typeface="Source Sans Pro" pitchFamily="34" charset="0"/>
                <a:ea typeface="Source Sans Pro"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ource Sans Pro" pitchFamily="34" charset="0"/>
                <a:ea typeface="Source Sans Pro" pitchFamily="34" charset="0"/>
              </a:defRPr>
            </a:lvl1pPr>
            <a:lvl2pPr>
              <a:defRPr>
                <a:latin typeface="Source Sans Pro" pitchFamily="34" charset="0"/>
                <a:ea typeface="Source Sans Pro" pitchFamily="34" charset="0"/>
              </a:defRPr>
            </a:lvl2pPr>
            <a:lvl3pPr>
              <a:defRPr>
                <a:latin typeface="Source Sans Pro" pitchFamily="34" charset="0"/>
                <a:ea typeface="Source Sans Pro" pitchFamily="34" charset="0"/>
              </a:defRPr>
            </a:lvl3pPr>
            <a:lvl4pPr>
              <a:defRPr>
                <a:latin typeface="Source Sans Pro" pitchFamily="34" charset="0"/>
                <a:ea typeface="Source Sans Pro" pitchFamily="34" charset="0"/>
              </a:defRPr>
            </a:lvl4pPr>
            <a:lvl5pPr>
              <a:defRPr>
                <a:latin typeface="Source Sans Pro" pitchFamily="34" charset="0"/>
                <a:ea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FC21666-14FF-43EC-B254-7801FC75047A}" type="datetimeFigureOut">
              <a:rPr lang="en-US"/>
              <a:pPr>
                <a:defRPr/>
              </a:pPr>
              <a:t>6/7/2017</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1CBB801-C56C-4262-9081-1A9355ABAA4A}" type="slidenum">
              <a:rPr lang="en-US"/>
              <a:pPr>
                <a:defRPr/>
              </a:pPr>
              <a:t>‹#›</a:t>
            </a:fld>
            <a:endParaRPr lang="en-US"/>
          </a:p>
        </p:txBody>
      </p:sp>
    </p:spTree>
    <p:extLst>
      <p:ext uri="{BB962C8B-B14F-4D97-AF65-F5344CB8AC3E}">
        <p14:creationId xmlns:p14="http://schemas.microsoft.com/office/powerpoint/2010/main" val="82032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3F5285A-8ED4-4CE4-A2BA-F0B431CA6C06}" type="datetimeFigureOut">
              <a:rPr lang="en-US"/>
              <a:pPr>
                <a:defRPr/>
              </a:pPr>
              <a:t>6/7/2017</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5602B31-DF36-440D-8B89-72C2C1F4A7B1}" type="slidenum">
              <a:rPr lang="en-US"/>
              <a:pPr>
                <a:defRPr/>
              </a:pPr>
              <a:t>‹#›</a:t>
            </a:fld>
            <a:endParaRPr lang="en-US"/>
          </a:p>
        </p:txBody>
      </p:sp>
    </p:spTree>
    <p:extLst>
      <p:ext uri="{BB962C8B-B14F-4D97-AF65-F5344CB8AC3E}">
        <p14:creationId xmlns:p14="http://schemas.microsoft.com/office/powerpoint/2010/main" val="194317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5004E"/>
                </a:solidFill>
                <a:latin typeface="Source Sans Pro" pitchFamily="34" charset="0"/>
                <a:ea typeface="Source Sans Pro"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Source Sans Pro" pitchFamily="34" charset="0"/>
                <a:ea typeface="Source Sans Pro" pitchFamily="34" charset="0"/>
              </a:defRPr>
            </a:lvl1pPr>
            <a:lvl2pPr>
              <a:defRPr sz="2400">
                <a:latin typeface="Source Sans Pro" pitchFamily="34" charset="0"/>
                <a:ea typeface="Source Sans Pro" pitchFamily="34" charset="0"/>
              </a:defRPr>
            </a:lvl2pPr>
            <a:lvl3pPr>
              <a:defRPr sz="2000">
                <a:latin typeface="Source Sans Pro" pitchFamily="34" charset="0"/>
                <a:ea typeface="Source Sans Pro" pitchFamily="34" charset="0"/>
              </a:defRPr>
            </a:lvl3pPr>
            <a:lvl4pPr>
              <a:defRPr sz="1800">
                <a:latin typeface="Source Sans Pro" pitchFamily="34" charset="0"/>
                <a:ea typeface="Source Sans Pro" pitchFamily="34" charset="0"/>
              </a:defRPr>
            </a:lvl4pPr>
            <a:lvl5pPr>
              <a:defRPr sz="1800">
                <a:latin typeface="Source Sans Pro" pitchFamily="34" charset="0"/>
                <a:ea typeface="Source Sans Pro"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Source Sans Pro" pitchFamily="34" charset="0"/>
                <a:ea typeface="Source Sans Pro" pitchFamily="34" charset="0"/>
              </a:defRPr>
            </a:lvl1pPr>
            <a:lvl2pPr>
              <a:defRPr sz="2400">
                <a:latin typeface="Source Sans Pro" pitchFamily="34" charset="0"/>
                <a:ea typeface="Source Sans Pro" pitchFamily="34" charset="0"/>
              </a:defRPr>
            </a:lvl2pPr>
            <a:lvl3pPr>
              <a:defRPr sz="2000">
                <a:latin typeface="Source Sans Pro" pitchFamily="34" charset="0"/>
                <a:ea typeface="Source Sans Pro" pitchFamily="34" charset="0"/>
              </a:defRPr>
            </a:lvl3pPr>
            <a:lvl4pPr>
              <a:defRPr sz="1800">
                <a:latin typeface="Source Sans Pro" pitchFamily="34" charset="0"/>
                <a:ea typeface="Source Sans Pro" pitchFamily="34" charset="0"/>
              </a:defRPr>
            </a:lvl4pPr>
            <a:lvl5pPr>
              <a:defRPr sz="1800">
                <a:latin typeface="Source Sans Pro" pitchFamily="34" charset="0"/>
                <a:ea typeface="Source Sans Pro"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63557EB-1A28-4405-A244-CD34D9ABA886}" type="datetimeFigureOut">
              <a:rPr lang="en-US"/>
              <a:pPr>
                <a:defRPr/>
              </a:pPr>
              <a:t>6/7/2017</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017974F-D33D-4B99-A3AC-43BC104939E8}" type="slidenum">
              <a:rPr lang="en-US"/>
              <a:pPr>
                <a:defRPr/>
              </a:pPr>
              <a:t>‹#›</a:t>
            </a:fld>
            <a:endParaRPr lang="en-US"/>
          </a:p>
        </p:txBody>
      </p:sp>
    </p:spTree>
    <p:extLst>
      <p:ext uri="{BB962C8B-B14F-4D97-AF65-F5344CB8AC3E}">
        <p14:creationId xmlns:p14="http://schemas.microsoft.com/office/powerpoint/2010/main" val="242162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2FEF228-D4E6-4808-B1B1-C1A1AE8FFF28}" type="datetimeFigureOut">
              <a:rPr lang="en-US"/>
              <a:pPr>
                <a:defRPr/>
              </a:pPr>
              <a:t>6/7/2017</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D5EAEBE-5B1D-4D03-B405-C99906004518}" type="slidenum">
              <a:rPr lang="en-US"/>
              <a:pPr>
                <a:defRPr/>
              </a:pPr>
              <a:t>‹#›</a:t>
            </a:fld>
            <a:endParaRPr lang="en-US"/>
          </a:p>
        </p:txBody>
      </p:sp>
    </p:spTree>
    <p:extLst>
      <p:ext uri="{BB962C8B-B14F-4D97-AF65-F5344CB8AC3E}">
        <p14:creationId xmlns:p14="http://schemas.microsoft.com/office/powerpoint/2010/main" val="3766220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ource Sans Pro" pitchFamily="34" charset="0"/>
                <a:ea typeface="Source Sans Pro" pitchFamily="34" charset="0"/>
              </a:defRPr>
            </a:lvl1pPr>
          </a:lstStyle>
          <a:p>
            <a:r>
              <a:rPr lang="en-US"/>
              <a:t>Click to edit Master title style</a:t>
            </a:r>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DB2879C-8A61-4313-ACE1-F18FE6F0A0B4}" type="datetimeFigureOut">
              <a:rPr lang="en-US"/>
              <a:pPr>
                <a:defRPr/>
              </a:pPr>
              <a:t>6/7/2017</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0BB8EA2-A8C8-4B79-8089-7784BBFDAD70}" type="slidenum">
              <a:rPr lang="en-US"/>
              <a:pPr>
                <a:defRPr/>
              </a:pPr>
              <a:t>‹#›</a:t>
            </a:fld>
            <a:endParaRPr lang="en-US"/>
          </a:p>
        </p:txBody>
      </p:sp>
    </p:spTree>
    <p:extLst>
      <p:ext uri="{BB962C8B-B14F-4D97-AF65-F5344CB8AC3E}">
        <p14:creationId xmlns:p14="http://schemas.microsoft.com/office/powerpoint/2010/main" val="58739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7B3F9947-1CC6-488E-AA8A-5948CD01E31D}" type="datetimeFigureOut">
              <a:rPr lang="en-US"/>
              <a:pPr>
                <a:defRPr/>
              </a:pPr>
              <a:t>6/7/2017</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4067C34-03E7-4431-B5AC-197F70D2A92D}" type="slidenum">
              <a:rPr lang="en-US"/>
              <a:pPr>
                <a:defRPr/>
              </a:pPr>
              <a:t>‹#›</a:t>
            </a:fld>
            <a:endParaRPr lang="en-US"/>
          </a:p>
        </p:txBody>
      </p:sp>
    </p:spTree>
    <p:extLst>
      <p:ext uri="{BB962C8B-B14F-4D97-AF65-F5344CB8AC3E}">
        <p14:creationId xmlns:p14="http://schemas.microsoft.com/office/powerpoint/2010/main" val="211211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02AF614-262A-4F33-B3D3-EA97FB4EA885}" type="datetimeFigureOut">
              <a:rPr lang="en-US"/>
              <a:pPr>
                <a:defRPr/>
              </a:pPr>
              <a:t>6/7/2017</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5F2E9F1-F770-465A-BFDC-2F7F36A98CD2}" type="slidenum">
              <a:rPr lang="en-US"/>
              <a:pPr>
                <a:defRPr/>
              </a:pPr>
              <a:t>‹#›</a:t>
            </a:fld>
            <a:endParaRPr lang="en-US"/>
          </a:p>
        </p:txBody>
      </p:sp>
    </p:spTree>
    <p:extLst>
      <p:ext uri="{BB962C8B-B14F-4D97-AF65-F5344CB8AC3E}">
        <p14:creationId xmlns:p14="http://schemas.microsoft.com/office/powerpoint/2010/main" val="2554986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F2254DE-1B88-4DB8-8B38-16678EAF68A8}" type="datetimeFigureOut">
              <a:rPr lang="en-US"/>
              <a:pPr>
                <a:defRPr/>
              </a:pPr>
              <a:t>6/7/2017</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4B255F94-DA53-415F-9E3D-9020B8C159FC}" type="slidenum">
              <a:rPr lang="en-US"/>
              <a:pPr>
                <a:defRPr/>
              </a:pPr>
              <a:t>‹#›</a:t>
            </a:fld>
            <a:endParaRPr lang="en-US"/>
          </a:p>
        </p:txBody>
      </p:sp>
    </p:spTree>
    <p:extLst>
      <p:ext uri="{BB962C8B-B14F-4D97-AF65-F5344CB8AC3E}">
        <p14:creationId xmlns:p14="http://schemas.microsoft.com/office/powerpoint/2010/main" val="216868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fld id="{8300FF09-9DE2-429D-B2FA-BBCD6F305EE4}" type="datetimeFigureOut">
              <a:rPr lang="en-US">
                <a:cs typeface="Arial" pitchFamily="34" charset="0"/>
              </a:rPr>
              <a:pPr fontAlgn="base">
                <a:spcBef>
                  <a:spcPct val="0"/>
                </a:spcBef>
                <a:spcAft>
                  <a:spcPct val="0"/>
                </a:spcAft>
                <a:defRPr/>
              </a:pPr>
              <a:t>6/7/2017</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939EDEC-EEA4-456D-A216-298A46D2CD4D}" type="slidenum">
              <a:rPr lang="en-US">
                <a:cs typeface="Arial" pitchFamily="34" charset="0"/>
              </a:rPr>
              <a:pPr fontAlgn="base">
                <a:spcBef>
                  <a:spcPct val="0"/>
                </a:spcBef>
                <a:spcAft>
                  <a:spcPct val="0"/>
                </a:spcAft>
                <a:defRPr/>
              </a:pPr>
              <a:t>‹#›</a:t>
            </a:fld>
            <a:endParaRPr lang="en-US">
              <a:cs typeface="Arial" pitchFamily="34" charset="0"/>
            </a:endParaRPr>
          </a:p>
        </p:txBody>
      </p:sp>
      <p:pic>
        <p:nvPicPr>
          <p:cNvPr id="1031" name="Picture 9" descr="Paisley2021-slidetemplate-GM-01-01.jpg"/>
          <p:cNvPicPr>
            <a:picLocks noChangeAspect="1"/>
          </p:cNvPicPr>
          <p:nvPr/>
        </p:nvPicPr>
        <p:blipFill>
          <a:blip r:embed="rId13" cstate="print"/>
          <a:srcRect/>
          <a:stretch>
            <a:fillRect/>
          </a:stretch>
        </p:blipFill>
        <p:spPr bwMode="auto">
          <a:xfrm>
            <a:off x="-6350" y="6350"/>
            <a:ext cx="9180513" cy="6858000"/>
          </a:xfrm>
          <a:prstGeom prst="rect">
            <a:avLst/>
          </a:prstGeom>
          <a:noFill/>
          <a:ln w="9525">
            <a:noFill/>
            <a:miter lim="800000"/>
            <a:headEnd/>
            <a:tailEnd/>
          </a:ln>
        </p:spPr>
      </p:pic>
    </p:spTree>
    <p:extLst>
      <p:ext uri="{BB962C8B-B14F-4D97-AF65-F5344CB8AC3E}">
        <p14:creationId xmlns:p14="http://schemas.microsoft.com/office/powerpoint/2010/main" val="1525572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21" Type="http://schemas.openxmlformats.org/officeDocument/2006/relationships/image" Target="../media/image43.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5" Type="http://schemas.openxmlformats.org/officeDocument/2006/relationships/hyperlink" Target="http://ren.maps.arcgis.com/apps/Cascade/index.html?appid=e6671bfe9c644901afafa4196fbdc6ba" TargetMode="External"/><Relationship Id="rId2" Type="http://schemas.openxmlformats.org/officeDocument/2006/relationships/slideLayout" Target="../slideLayouts/slideLayout2.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tags" Target="../tags/tag3.xml"/><Relationship Id="rId6" Type="http://schemas.openxmlformats.org/officeDocument/2006/relationships/image" Target="../media/image28.jpeg"/><Relationship Id="rId11" Type="http://schemas.openxmlformats.org/officeDocument/2006/relationships/image" Target="../media/image33.jpeg"/><Relationship Id="rId24" Type="http://schemas.openxmlformats.org/officeDocument/2006/relationships/hyperlink" Target="http://www.paisley2021.co.uk/" TargetMode="External"/><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Paisley’s Bid </a:t>
            </a:r>
            <a:br>
              <a:rPr lang="en-GB" dirty="0"/>
            </a:br>
            <a:r>
              <a:rPr lang="en-GB" dirty="0"/>
              <a:t>for UK City of Culture 2021</a:t>
            </a:r>
            <a:br>
              <a:rPr lang="en-GB" dirty="0"/>
            </a:br>
            <a:endParaRPr lang="en-GB" dirty="0"/>
          </a:p>
        </p:txBody>
      </p:sp>
      <p:sp>
        <p:nvSpPr>
          <p:cNvPr id="3" name="Content Placeholder 2"/>
          <p:cNvSpPr>
            <a:spLocks noGrp="1"/>
          </p:cNvSpPr>
          <p:nvPr>
            <p:ph type="subTitle" idx="1"/>
          </p:nvPr>
        </p:nvSpPr>
        <p:spPr>
          <a:xfrm>
            <a:off x="1403648" y="3645024"/>
            <a:ext cx="6400800" cy="1536576"/>
          </a:xfrm>
        </p:spPr>
        <p:txBody>
          <a:bodyPr/>
          <a:lstStyle/>
          <a:p>
            <a:r>
              <a:rPr lang="en-GB" dirty="0"/>
              <a:t>SURF awards shared learning workshop, Paisley Town Hall</a:t>
            </a:r>
          </a:p>
        </p:txBody>
      </p:sp>
    </p:spTree>
    <p:extLst>
      <p:ext uri="{BB962C8B-B14F-4D97-AF65-F5344CB8AC3E}">
        <p14:creationId xmlns:p14="http://schemas.microsoft.com/office/powerpoint/2010/main" val="232280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a:xfrm>
            <a:off x="3563938" y="274638"/>
            <a:ext cx="5122862"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GB" altLang="en-US">
                <a:solidFill>
                  <a:srgbClr val="E5004E"/>
                </a:solidFill>
                <a:latin typeface="Source Sans Pro"/>
              </a:rPr>
              <a:t>How to use it</a:t>
            </a:r>
          </a:p>
        </p:txBody>
      </p:sp>
      <p:graphicFrame>
        <p:nvGraphicFramePr>
          <p:cNvPr id="1026" name="Object 23"/>
          <p:cNvGraphicFramePr>
            <a:graphicFrameLocks noChangeAspect="1"/>
          </p:cNvGraphicFramePr>
          <p:nvPr/>
        </p:nvGraphicFramePr>
        <p:xfrm>
          <a:off x="684213" y="404813"/>
          <a:ext cx="2870200" cy="4064000"/>
        </p:xfrm>
        <a:graphic>
          <a:graphicData uri="http://schemas.openxmlformats.org/presentationml/2006/ole">
            <mc:AlternateContent xmlns:mc="http://schemas.openxmlformats.org/markup-compatibility/2006">
              <mc:Choice xmlns:v="urn:schemas-microsoft-com:vml" Requires="v">
                <p:oleObj spid="_x0000_s1038" name="Acrobat Document" r:id="rId3" imgW="10693080" imgH="15149520" progId="AcroExch.Document.11">
                  <p:embed/>
                </p:oleObj>
              </mc:Choice>
              <mc:Fallback>
                <p:oleObj name="Acrobat Document" r:id="rId3" imgW="10693080" imgH="15149520" progId="AcroExch.Document.11">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4813"/>
                        <a:ext cx="28702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24"/>
          <p:cNvGraphicFramePr>
            <a:graphicFrameLocks noChangeAspect="1"/>
          </p:cNvGraphicFramePr>
          <p:nvPr/>
        </p:nvGraphicFramePr>
        <p:xfrm>
          <a:off x="2484438" y="1341438"/>
          <a:ext cx="2870200" cy="4064000"/>
        </p:xfrm>
        <a:graphic>
          <a:graphicData uri="http://schemas.openxmlformats.org/presentationml/2006/ole">
            <mc:AlternateContent xmlns:mc="http://schemas.openxmlformats.org/markup-compatibility/2006">
              <mc:Choice xmlns:v="urn:schemas-microsoft-com:vml" Requires="v">
                <p:oleObj spid="_x0000_s1039" name="Acrobat Document" r:id="rId5" imgW="10693080" imgH="15149520" progId="AcroExch.Document.11">
                  <p:embed/>
                </p:oleObj>
              </mc:Choice>
              <mc:Fallback>
                <p:oleObj name="Acrobat Document" r:id="rId5" imgW="10693080" imgH="15149520" progId="AcroExch.Document.11">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1341438"/>
                        <a:ext cx="28702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25"/>
          <p:cNvGraphicFramePr>
            <a:graphicFrameLocks noChangeAspect="1"/>
          </p:cNvGraphicFramePr>
          <p:nvPr/>
        </p:nvGraphicFramePr>
        <p:xfrm>
          <a:off x="4716463" y="2794000"/>
          <a:ext cx="4259262" cy="3011488"/>
        </p:xfrm>
        <a:graphic>
          <a:graphicData uri="http://schemas.openxmlformats.org/presentationml/2006/ole">
            <mc:AlternateContent xmlns:mc="http://schemas.openxmlformats.org/markup-compatibility/2006">
              <mc:Choice xmlns:v="urn:schemas-microsoft-com:vml" Requires="v">
                <p:oleObj spid="_x0000_s1040" name="Acrobat Document" r:id="rId7" imgW="15125400" imgH="10710000" progId="AcroExch.Document.11">
                  <p:embed/>
                </p:oleObj>
              </mc:Choice>
              <mc:Fallback>
                <p:oleObj name="Acrobat Document" r:id="rId7" imgW="15125400" imgH="10710000" progId="AcroExch.Document.11">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2794000"/>
                        <a:ext cx="4259262"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0235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lture Bus.jpg"/>
          <p:cNvPicPr>
            <a:picLocks noChangeAspect="1"/>
          </p:cNvPicPr>
          <p:nvPr/>
        </p:nvPicPr>
        <p:blipFill>
          <a:blip r:embed="rId3" cstate="print"/>
          <a:srcRect t="4348"/>
          <a:stretch>
            <a:fillRect/>
          </a:stretch>
        </p:blipFill>
        <p:spPr bwMode="auto">
          <a:xfrm>
            <a:off x="-360390" y="1416599"/>
            <a:ext cx="9972949" cy="5552123"/>
          </a:xfrm>
          <a:prstGeom prst="rect">
            <a:avLst/>
          </a:prstGeom>
          <a:noFill/>
          <a:ln w="38100">
            <a:noFill/>
            <a:miter lim="800000"/>
            <a:headEnd/>
            <a:tailEnd/>
          </a:ln>
        </p:spPr>
      </p:pic>
      <p:sp>
        <p:nvSpPr>
          <p:cNvPr id="2" name="Title 1"/>
          <p:cNvSpPr>
            <a:spLocks noGrp="1"/>
          </p:cNvSpPr>
          <p:nvPr>
            <p:ph type="title"/>
          </p:nvPr>
        </p:nvSpPr>
        <p:spPr>
          <a:xfrm>
            <a:off x="457200" y="273600"/>
            <a:ext cx="8229600" cy="1143000"/>
          </a:xfrm>
        </p:spPr>
        <p:txBody>
          <a:bodyPr>
            <a:normAutofit/>
          </a:bodyPr>
          <a:lstStyle/>
          <a:p>
            <a:r>
              <a:rPr lang="en-GB" dirty="0">
                <a:latin typeface="Source Sans Pro"/>
              </a:rPr>
              <a:t>Culture Bus Tours</a:t>
            </a:r>
          </a:p>
        </p:txBody>
      </p:sp>
      <p:sp>
        <p:nvSpPr>
          <p:cNvPr id="3" name="Content Placeholder 2"/>
          <p:cNvSpPr>
            <a:spLocks noGrp="1"/>
          </p:cNvSpPr>
          <p:nvPr>
            <p:ph idx="1"/>
          </p:nvPr>
        </p:nvSpPr>
        <p:spPr>
          <a:xfrm>
            <a:off x="457200" y="1601999"/>
            <a:ext cx="8229600" cy="4284000"/>
          </a:xfrm>
          <a:noFill/>
        </p:spPr>
        <p:txBody>
          <a:bodyPr>
            <a:noAutofit/>
          </a:bodyPr>
          <a:lstStyle/>
          <a:p>
            <a:pPr>
              <a:buNone/>
              <a:defRPr/>
            </a:pPr>
            <a:r>
              <a:rPr lang="en-GB" b="1" dirty="0">
                <a:solidFill>
                  <a:schemeClr val="bg1"/>
                </a:solidFill>
                <a:latin typeface="Source Sans Pro" pitchFamily="34" charset="0"/>
                <a:ea typeface="Source Sans Pro" pitchFamily="34" charset="0"/>
              </a:rPr>
              <a:t>The thinking behind the plan:</a:t>
            </a:r>
          </a:p>
          <a:p>
            <a:pPr marL="685800" lvl="1">
              <a:spcBef>
                <a:spcPts val="1200"/>
              </a:spcBef>
              <a:buFont typeface="Arial" panose="020B0604020202020204" pitchFamily="34" charset="0"/>
              <a:buChar char="•"/>
              <a:defRPr/>
            </a:pPr>
            <a:r>
              <a:rPr lang="en-GB" sz="2400" b="1" dirty="0">
                <a:solidFill>
                  <a:schemeClr val="bg1"/>
                </a:solidFill>
                <a:latin typeface="Source Sans Pro" pitchFamily="34" charset="0"/>
                <a:ea typeface="Source Sans Pro" pitchFamily="34" charset="0"/>
              </a:rPr>
              <a:t>Delivering Paisley 2021 branding packs</a:t>
            </a:r>
          </a:p>
          <a:p>
            <a:pPr marL="685800" lvl="1">
              <a:spcBef>
                <a:spcPts val="1200"/>
              </a:spcBef>
              <a:buFont typeface="Arial" panose="020B0604020202020204" pitchFamily="34" charset="0"/>
              <a:buChar char="•"/>
              <a:defRPr/>
            </a:pPr>
            <a:r>
              <a:rPr lang="en-GB" sz="2400" b="1" dirty="0">
                <a:solidFill>
                  <a:schemeClr val="bg1"/>
                </a:solidFill>
                <a:latin typeface="Source Sans Pro" pitchFamily="34" charset="0"/>
                <a:ea typeface="Source Sans Pro" pitchFamily="34" charset="0"/>
              </a:rPr>
              <a:t>Launching our Ambassador Organisations</a:t>
            </a:r>
          </a:p>
          <a:p>
            <a:pPr marL="685800" lvl="1">
              <a:spcBef>
                <a:spcPts val="1200"/>
              </a:spcBef>
              <a:buFont typeface="Arial" panose="020B0604020202020204" pitchFamily="34" charset="0"/>
              <a:buChar char="•"/>
              <a:defRPr/>
            </a:pPr>
            <a:r>
              <a:rPr lang="en-GB" sz="2400" b="1" dirty="0">
                <a:solidFill>
                  <a:schemeClr val="bg1"/>
                </a:solidFill>
                <a:latin typeface="Source Sans Pro" pitchFamily="34" charset="0"/>
                <a:ea typeface="Source Sans Pro" pitchFamily="34" charset="0"/>
              </a:rPr>
              <a:t>Reaching and celebrating in our communities</a:t>
            </a:r>
          </a:p>
          <a:p>
            <a:pPr marL="685800" lvl="1">
              <a:spcBef>
                <a:spcPts val="1200"/>
              </a:spcBef>
              <a:buFont typeface="Arial" panose="020B0604020202020204" pitchFamily="34" charset="0"/>
              <a:buChar char="•"/>
              <a:defRPr/>
            </a:pPr>
            <a:r>
              <a:rPr lang="en-GB" sz="2400" b="1" dirty="0">
                <a:solidFill>
                  <a:schemeClr val="bg1"/>
                </a:solidFill>
                <a:latin typeface="Source Sans Pro" pitchFamily="34" charset="0"/>
                <a:ea typeface="Source Sans Pro" pitchFamily="34" charset="0"/>
              </a:rPr>
              <a:t>Unleashing the power of social media</a:t>
            </a:r>
          </a:p>
          <a:p>
            <a:pPr marL="685800" lvl="1">
              <a:spcBef>
                <a:spcPts val="1200"/>
              </a:spcBef>
              <a:buFont typeface="Arial" panose="020B0604020202020204" pitchFamily="34" charset="0"/>
              <a:buChar char="•"/>
              <a:defRPr/>
            </a:pPr>
            <a:r>
              <a:rPr lang="en-GB" sz="2400" b="1" dirty="0">
                <a:solidFill>
                  <a:schemeClr val="bg1"/>
                </a:solidFill>
                <a:latin typeface="Source Sans Pro" pitchFamily="34" charset="0"/>
                <a:ea typeface="Source Sans Pro" pitchFamily="34" charset="0"/>
              </a:rPr>
              <a:t>Generating energy, buzz and fun</a:t>
            </a:r>
          </a:p>
          <a:p>
            <a:pPr marL="0" indent="0" algn="ctr">
              <a:spcBef>
                <a:spcPts val="1800"/>
              </a:spcBef>
              <a:buNone/>
              <a:defRPr/>
            </a:pPr>
            <a:r>
              <a:rPr lang="en-GB" sz="2800" b="1" dirty="0" smtClean="0">
                <a:solidFill>
                  <a:schemeClr val="bg1"/>
                </a:solidFill>
                <a:latin typeface="Source Sans Pro" pitchFamily="34" charset="0"/>
                <a:ea typeface="Source Sans Pro" pitchFamily="34" charset="0"/>
                <a:cs typeface="+mj-cs"/>
              </a:rPr>
              <a:t>Over 500 </a:t>
            </a:r>
            <a:r>
              <a:rPr lang="en-GB" sz="2800" b="1" dirty="0">
                <a:solidFill>
                  <a:schemeClr val="bg1"/>
                </a:solidFill>
                <a:latin typeface="Source Sans Pro" pitchFamily="34" charset="0"/>
                <a:ea typeface="Source Sans Pro" pitchFamily="34" charset="0"/>
                <a:cs typeface="+mj-cs"/>
              </a:rPr>
              <a:t>people </a:t>
            </a:r>
            <a:r>
              <a:rPr lang="en-GB" sz="2800" b="1" dirty="0" smtClean="0">
                <a:solidFill>
                  <a:schemeClr val="bg1"/>
                </a:solidFill>
                <a:latin typeface="Source Sans Pro" pitchFamily="34" charset="0"/>
                <a:ea typeface="Source Sans Pro" pitchFamily="34" charset="0"/>
                <a:cs typeface="+mj-cs"/>
              </a:rPr>
              <a:t>engaged</a:t>
            </a:r>
            <a:endParaRPr lang="en-GB" sz="2800" b="1" dirty="0">
              <a:solidFill>
                <a:schemeClr val="bg1"/>
              </a:solidFill>
              <a:latin typeface="Source Sans Pro" pitchFamily="34" charset="0"/>
              <a:ea typeface="Source Sans Pro" pitchFamily="34" charset="0"/>
              <a:cs typeface="+mj-cs"/>
            </a:endParaRPr>
          </a:p>
          <a:p>
            <a:pPr>
              <a:buNone/>
            </a:pPr>
            <a:endParaRPr lang="en-GB" sz="2800" dirty="0">
              <a:solidFill>
                <a:schemeClr val="bg1"/>
              </a:solidFill>
              <a:latin typeface="Source Sans Pro" pitchFamily="34" charset="0"/>
              <a:ea typeface="Source Sans Pro" pitchFamily="34" charset="0"/>
              <a:cs typeface="+mj-cs"/>
            </a:endParaRPr>
          </a:p>
        </p:txBody>
      </p:sp>
    </p:spTree>
    <p:custDataLst>
      <p:tags r:id="rId1"/>
    </p:custDataLst>
    <p:extLst>
      <p:ext uri="{BB962C8B-B14F-4D97-AF65-F5344CB8AC3E}">
        <p14:creationId xmlns:p14="http://schemas.microsoft.com/office/powerpoint/2010/main" val="369659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ur 1.png"/>
          <p:cNvPicPr>
            <a:picLocks noChangeAspect="1"/>
          </p:cNvPicPr>
          <p:nvPr/>
        </p:nvPicPr>
        <p:blipFill>
          <a:blip r:embed="rId2" cstate="print"/>
          <a:stretch>
            <a:fillRect/>
          </a:stretch>
        </p:blipFill>
        <p:spPr>
          <a:xfrm>
            <a:off x="0" y="0"/>
            <a:ext cx="4572000" cy="3429000"/>
          </a:xfrm>
          <a:prstGeom prst="rect">
            <a:avLst/>
          </a:prstGeom>
        </p:spPr>
      </p:pic>
      <p:pic>
        <p:nvPicPr>
          <p:cNvPr id="5" name="Picture 4" descr="Tour 2.png"/>
          <p:cNvPicPr>
            <a:picLocks noChangeAspect="1"/>
          </p:cNvPicPr>
          <p:nvPr/>
        </p:nvPicPr>
        <p:blipFill>
          <a:blip r:embed="rId3" cstate="print"/>
          <a:stretch>
            <a:fillRect/>
          </a:stretch>
        </p:blipFill>
        <p:spPr>
          <a:xfrm>
            <a:off x="4569600" y="0"/>
            <a:ext cx="4574400" cy="3430800"/>
          </a:xfrm>
          <a:prstGeom prst="rect">
            <a:avLst/>
          </a:prstGeom>
        </p:spPr>
      </p:pic>
      <p:pic>
        <p:nvPicPr>
          <p:cNvPr id="6" name="Picture 5" descr="Tour 3.png"/>
          <p:cNvPicPr>
            <a:picLocks noChangeAspect="1"/>
          </p:cNvPicPr>
          <p:nvPr/>
        </p:nvPicPr>
        <p:blipFill>
          <a:blip r:embed="rId4" cstate="print"/>
          <a:stretch>
            <a:fillRect/>
          </a:stretch>
        </p:blipFill>
        <p:spPr>
          <a:xfrm>
            <a:off x="0" y="3429000"/>
            <a:ext cx="4572000" cy="3429000"/>
          </a:xfrm>
          <a:prstGeom prst="rect">
            <a:avLst/>
          </a:prstGeom>
        </p:spPr>
      </p:pic>
      <p:pic>
        <p:nvPicPr>
          <p:cNvPr id="7" name="Picture 6" descr="Tour 4.png"/>
          <p:cNvPicPr>
            <a:picLocks noChangeAspect="1"/>
          </p:cNvPicPr>
          <p:nvPr/>
        </p:nvPicPr>
        <p:blipFill>
          <a:blip r:embed="rId5" cstate="print"/>
          <a:stretch>
            <a:fillRect/>
          </a:stretch>
        </p:blipFill>
        <p:spPr>
          <a:xfrm>
            <a:off x="4572000" y="3429000"/>
            <a:ext cx="4572000" cy="3429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solidFill>
                  <a:srgbClr val="E5004E"/>
                </a:solidFill>
                <a:latin typeface="Source Sans Pro" pitchFamily="34" charset="0"/>
                <a:ea typeface="Source Sans Pro" pitchFamily="34" charset="0"/>
              </a:rPr>
              <a:t>Schools / Youth Voice</a:t>
            </a:r>
          </a:p>
        </p:txBody>
      </p:sp>
      <p:sp>
        <p:nvSpPr>
          <p:cNvPr id="5" name="Text Placeholder 4"/>
          <p:cNvSpPr>
            <a:spLocks noGrp="1"/>
          </p:cNvSpPr>
          <p:nvPr>
            <p:ph type="body" idx="1"/>
          </p:nvPr>
        </p:nvSpPr>
        <p:spPr>
          <a:xfrm>
            <a:off x="457200" y="1417638"/>
            <a:ext cx="4040188" cy="757237"/>
          </a:xfrm>
        </p:spPr>
        <p:txBody>
          <a:bodyPr/>
          <a:lstStyle/>
          <a:p>
            <a:r>
              <a:rPr lang="en-GB" dirty="0"/>
              <a:t>Who Cares? </a:t>
            </a:r>
            <a:r>
              <a:rPr lang="en-GB" dirty="0" smtClean="0"/>
              <a:t>Scotland</a:t>
            </a:r>
          </a:p>
          <a:p>
            <a:r>
              <a:rPr lang="en-GB" dirty="0" smtClean="0"/>
              <a:t>Twitter </a:t>
            </a:r>
            <a:r>
              <a:rPr lang="en-GB" dirty="0"/>
              <a:t>Takeover</a:t>
            </a:r>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8958" r="18043"/>
          <a:stretch>
            <a:fillRect/>
          </a:stretch>
        </p:blipFill>
        <p:spPr>
          <a:xfrm>
            <a:off x="683568" y="2276872"/>
            <a:ext cx="3384376" cy="3021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sz="quarter" idx="3"/>
          </p:nvPr>
        </p:nvSpPr>
        <p:spPr/>
        <p:txBody>
          <a:bodyPr anchor="t"/>
          <a:lstStyle/>
          <a:p>
            <a:r>
              <a:rPr lang="en-GB" dirty="0"/>
              <a:t>Grace’s Big Adventure</a:t>
            </a:r>
          </a:p>
        </p:txBody>
      </p:sp>
      <p:pic>
        <p:nvPicPr>
          <p:cNvPr id="11" name="Picture 2"/>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l="5173" r="8971"/>
          <a:stretch>
            <a:fillRect/>
          </a:stretch>
        </p:blipFill>
        <p:spPr bwMode="auto">
          <a:xfrm>
            <a:off x="4211960" y="2132856"/>
            <a:ext cx="4004733" cy="3107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6286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000"/>
            <a:ext cx="4111200" cy="295431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683568" y="260648"/>
            <a:ext cx="8229600" cy="1143000"/>
          </a:xfrm>
        </p:spPr>
        <p:txBody>
          <a:bodyPr anchor="t"/>
          <a:lstStyle/>
          <a:p>
            <a:pPr algn="r"/>
            <a:r>
              <a:rPr lang="en-GB" sz="3600" dirty="0" smtClean="0"/>
              <a:t>Business </a:t>
            </a:r>
            <a:r>
              <a:rPr lang="en-GB" sz="3600" dirty="0"/>
              <a:t>@Paisley2021</a:t>
            </a:r>
          </a:p>
        </p:txBody>
      </p:sp>
      <p:sp>
        <p:nvSpPr>
          <p:cNvPr id="3" name="Content Placeholder 2"/>
          <p:cNvSpPr>
            <a:spLocks noGrp="1"/>
          </p:cNvSpPr>
          <p:nvPr>
            <p:ph sz="half" idx="1"/>
          </p:nvPr>
        </p:nvSpPr>
        <p:spPr/>
        <p:txBody>
          <a:bodyPr>
            <a:normAutofit/>
          </a:bodyPr>
          <a:lstStyle/>
          <a:p>
            <a:endParaRPr lang="en-GB" dirty="0"/>
          </a:p>
          <a:p>
            <a:endParaRPr lang="en-GB" dirty="0"/>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3212976"/>
            <a:ext cx="4112393" cy="27360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6000" y="1052736"/>
            <a:ext cx="4975068" cy="257296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4" name="AutoShape 6" descr="Image result for paisley 2021 w h malcolm"/>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6000" y="3708000"/>
            <a:ext cx="4978872" cy="314096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8943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Culture, Events and Heritage Fund</a:t>
            </a:r>
          </a:p>
        </p:txBody>
      </p:sp>
      <p:sp>
        <p:nvSpPr>
          <p:cNvPr id="4" name="Content Placeholder 3"/>
          <p:cNvSpPr>
            <a:spLocks noGrp="1"/>
          </p:cNvSpPr>
          <p:nvPr>
            <p:ph sz="half" idx="2"/>
          </p:nvPr>
        </p:nvSpPr>
        <p:spPr/>
        <p:txBody>
          <a:bodyPr/>
          <a:lstStyle/>
          <a:p>
            <a:pPr eaLnBrk="1" hangingPunct="1"/>
            <a:r>
              <a:rPr lang="en-GB" altLang="en-US" sz="2400" dirty="0">
                <a:latin typeface="Source Sans Pro" panose="020B0503030403020204"/>
                <a:ea typeface="Source Sans Pro" panose="020B0503030403020204"/>
                <a:cs typeface="Source Sans Pro" panose="020B0503030403020204"/>
              </a:rPr>
              <a:t>a significant building block in Paisley’s bid</a:t>
            </a:r>
          </a:p>
          <a:p>
            <a:pPr eaLnBrk="1" hangingPunct="1"/>
            <a:r>
              <a:rPr lang="en-GB" altLang="en-US" sz="2400" dirty="0">
                <a:latin typeface="Source Sans Pro" panose="020B0503030403020204"/>
                <a:ea typeface="Source Sans Pro" panose="020B0503030403020204"/>
                <a:cs typeface="Source Sans Pro" panose="020B0503030403020204"/>
              </a:rPr>
              <a:t>sets out to raise cultural ambition, enhance participation</a:t>
            </a:r>
          </a:p>
          <a:p>
            <a:pPr eaLnBrk="1" hangingPunct="1"/>
            <a:r>
              <a:rPr lang="en-GB" altLang="en-US" sz="2400" dirty="0">
                <a:latin typeface="Source Sans Pro" panose="020B0503030403020204"/>
                <a:ea typeface="Source Sans Pro" panose="020B0503030403020204"/>
                <a:cs typeface="Source Sans Pro" panose="020B0503030403020204"/>
              </a:rPr>
              <a:t> unlocks creative potential in Renfrewshire</a:t>
            </a:r>
          </a:p>
          <a:p>
            <a:pPr eaLnBrk="1" hangingPunct="1"/>
            <a:r>
              <a:rPr lang="en-GB" altLang="en-US" sz="2400" dirty="0">
                <a:latin typeface="Source Sans Pro" panose="020B0503030403020204"/>
                <a:ea typeface="Source Sans Pro" panose="020B0503030403020204"/>
                <a:cs typeface="Source Sans Pro" panose="020B0503030403020204"/>
              </a:rPr>
              <a:t>support our case as to why Paisley needs to be UK City of Culture 2021</a:t>
            </a:r>
            <a:endParaRPr lang="en-GB" sz="2400" dirty="0"/>
          </a:p>
        </p:txBody>
      </p:sp>
      <p:pic>
        <p:nvPicPr>
          <p:cNvPr id="5" name="Content Placeholder 1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7504" y="1600200"/>
            <a:ext cx="4038600" cy="4038600"/>
          </a:xfrm>
        </p:spPr>
      </p:pic>
    </p:spTree>
    <p:extLst>
      <p:ext uri="{BB962C8B-B14F-4D97-AF65-F5344CB8AC3E}">
        <p14:creationId xmlns:p14="http://schemas.microsoft.com/office/powerpoint/2010/main" val="3552877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0528" y="4581128"/>
            <a:ext cx="9360000" cy="226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r="5797"/>
          <a:stretch>
            <a:fillRect/>
          </a:stretch>
        </p:blipFill>
        <p:spPr>
          <a:xfrm>
            <a:off x="-756592" y="2780928"/>
            <a:ext cx="4680520" cy="4077072"/>
          </a:xfrm>
          <a:prstGeom prst="rect">
            <a:avLst/>
          </a:prstGeom>
        </p:spPr>
      </p:pic>
      <p:pic>
        <p:nvPicPr>
          <p:cNvPr id="5" name="Picture 4"/>
          <p:cNvPicPr>
            <a:picLocks noChangeAspect="1"/>
          </p:cNvPicPr>
          <p:nvPr/>
        </p:nvPicPr>
        <p:blipFill>
          <a:blip r:embed="rId4" cstate="print">
            <a:lum bright="10000" contrast="10000"/>
            <a:extLst>
              <a:ext uri="{28A0092B-C50C-407E-A947-70E740481C1C}">
                <a14:useLocalDpi xmlns:a14="http://schemas.microsoft.com/office/drawing/2010/main" val="0"/>
              </a:ext>
            </a:extLst>
          </a:blip>
          <a:stretch>
            <a:fillRect/>
          </a:stretch>
        </p:blipFill>
        <p:spPr>
          <a:xfrm>
            <a:off x="2955781" y="-104775"/>
            <a:ext cx="6286500" cy="3533775"/>
          </a:xfrm>
          <a:prstGeom prst="rect">
            <a:avLst/>
          </a:prstGeom>
        </p:spPr>
      </p:pic>
      <p:sp>
        <p:nvSpPr>
          <p:cNvPr id="7" name="Rectangle 6"/>
          <p:cNvSpPr/>
          <p:nvPr/>
        </p:nvSpPr>
        <p:spPr>
          <a:xfrm>
            <a:off x="4355976" y="3645024"/>
            <a:ext cx="4572000" cy="2862322"/>
          </a:xfrm>
          <a:prstGeom prst="rect">
            <a:avLst/>
          </a:prstGeom>
        </p:spPr>
        <p:txBody>
          <a:bodyPr wrap="square">
            <a:spAutoFit/>
          </a:bodyPr>
          <a:lstStyle/>
          <a:p>
            <a:pPr marL="87313" indent="7938">
              <a:buNone/>
            </a:pPr>
            <a:r>
              <a:rPr lang="en-GB" sz="2000" dirty="0"/>
              <a:t>“Paisley’s bid for UK City of Culture in 2021… </a:t>
            </a:r>
            <a:r>
              <a:rPr lang="en-GB" sz="2000" dirty="0" smtClean="0"/>
              <a:t>something </a:t>
            </a:r>
            <a:r>
              <a:rPr lang="en-GB" sz="2000" dirty="0"/>
              <a:t>that we can aim for while representing all that is offered in Paisley … </a:t>
            </a:r>
            <a:r>
              <a:rPr lang="en-GB" sz="2000" dirty="0" smtClean="0"/>
              <a:t>something </a:t>
            </a:r>
            <a:r>
              <a:rPr lang="en-GB" sz="2000" dirty="0"/>
              <a:t>that is for everyone and that everyone can be proud of, because it includes them</a:t>
            </a:r>
            <a:r>
              <a:rPr lang="en-GB" sz="2000" dirty="0" smtClean="0"/>
              <a:t>.”</a:t>
            </a:r>
          </a:p>
          <a:p>
            <a:pPr marL="87313" indent="7938">
              <a:buNone/>
            </a:pPr>
            <a:endParaRPr lang="en-GB" sz="2000" dirty="0"/>
          </a:p>
          <a:p>
            <a:pPr marL="87313" indent="7938">
              <a:buNone/>
            </a:pPr>
            <a:r>
              <a:rPr lang="en-GB" sz="2000" i="1" dirty="0"/>
              <a:t>Kieran </a:t>
            </a:r>
            <a:r>
              <a:rPr lang="en-GB" sz="2000" i="1" dirty="0" err="1"/>
              <a:t>McWhirter</a:t>
            </a:r>
            <a:r>
              <a:rPr lang="en-GB" sz="2000" i="1" dirty="0"/>
              <a:t>, former looked after child, Paisley</a:t>
            </a:r>
          </a:p>
        </p:txBody>
      </p:sp>
      <p:sp>
        <p:nvSpPr>
          <p:cNvPr id="10" name="Rectangle 9"/>
          <p:cNvSpPr/>
          <p:nvPr/>
        </p:nvSpPr>
        <p:spPr>
          <a:xfrm>
            <a:off x="38996" y="351903"/>
            <a:ext cx="2916785" cy="1938992"/>
          </a:xfrm>
          <a:prstGeom prst="rect">
            <a:avLst/>
          </a:prstGeom>
        </p:spPr>
        <p:txBody>
          <a:bodyPr wrap="square">
            <a:spAutoFit/>
          </a:bodyPr>
          <a:lstStyle/>
          <a:p>
            <a:pPr marL="87313" indent="7938">
              <a:buNone/>
            </a:pPr>
            <a:r>
              <a:rPr lang="en-GB" sz="4000" dirty="0">
                <a:solidFill>
                  <a:srgbClr val="E5004E"/>
                </a:solidFill>
                <a:latin typeface="Source Sans Pro" pitchFamily="34" charset="0"/>
                <a:ea typeface="Source Sans Pro" pitchFamily="34" charset="0"/>
                <a:cs typeface="+mj-cs"/>
              </a:rPr>
              <a:t>Paisley 2021 </a:t>
            </a:r>
          </a:p>
          <a:p>
            <a:pPr marL="87313" indent="7938">
              <a:buNone/>
            </a:pPr>
            <a:r>
              <a:rPr lang="en-GB" sz="4000" dirty="0">
                <a:solidFill>
                  <a:srgbClr val="E5004E"/>
                </a:solidFill>
                <a:latin typeface="Source Sans Pro" pitchFamily="34" charset="0"/>
                <a:ea typeface="Source Sans Pro" pitchFamily="34" charset="0"/>
                <a:cs typeface="+mj-cs"/>
              </a:rPr>
              <a:t>Bid Send Off….</a:t>
            </a:r>
          </a:p>
        </p:txBody>
      </p:sp>
    </p:spTree>
    <p:extLst>
      <p:ext uri="{BB962C8B-B14F-4D97-AF65-F5344CB8AC3E}">
        <p14:creationId xmlns:p14="http://schemas.microsoft.com/office/powerpoint/2010/main" val="792423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GB" dirty="0">
                <a:solidFill>
                  <a:srgbClr val="E5004E"/>
                </a:solidFill>
                <a:latin typeface="Source Sans Pro" pitchFamily="34" charset="0"/>
                <a:ea typeface="Source Sans Pro" pitchFamily="34" charset="0"/>
              </a:rPr>
              <a:t>A live learning environment </a:t>
            </a:r>
          </a:p>
        </p:txBody>
      </p:sp>
      <p:sp>
        <p:nvSpPr>
          <p:cNvPr id="3" name="Text Placeholder 2"/>
          <p:cNvSpPr>
            <a:spLocks noGrp="1"/>
          </p:cNvSpPr>
          <p:nvPr>
            <p:ph type="body" idx="1"/>
          </p:nvPr>
        </p:nvSpPr>
        <p:spPr/>
        <p:txBody>
          <a:bodyPr/>
          <a:lstStyle/>
          <a:p>
            <a:endParaRPr lang="en-GB" dirty="0"/>
          </a:p>
        </p:txBody>
      </p:sp>
      <p:sp>
        <p:nvSpPr>
          <p:cNvPr id="5" name="Text Placeholder 4"/>
          <p:cNvSpPr>
            <a:spLocks noGrp="1"/>
          </p:cNvSpPr>
          <p:nvPr>
            <p:ph type="body" sz="quarter" idx="3"/>
          </p:nvPr>
        </p:nvSpPr>
        <p:spPr>
          <a:xfrm>
            <a:off x="4645025" y="1535113"/>
            <a:ext cx="4041775" cy="639762"/>
          </a:xfrm>
        </p:spPr>
        <p:txBody>
          <a:bodyPr/>
          <a:lstStyle/>
          <a:p>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84" y="1484784"/>
            <a:ext cx="10587312" cy="4464000"/>
          </a:xfrm>
          <a:prstGeom prst="rect">
            <a:avLst/>
          </a:prstGeom>
        </p:spPr>
      </p:pic>
    </p:spTree>
    <p:extLst>
      <p:ext uri="{BB962C8B-B14F-4D97-AF65-F5344CB8AC3E}">
        <p14:creationId xmlns:p14="http://schemas.microsoft.com/office/powerpoint/2010/main" val="2052550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rgbClr val="E12D6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1" name="Picture 3" descr="Linstone Housing.jpg"/>
          <p:cNvPicPr>
            <a:picLocks noChangeAspect="1"/>
          </p:cNvPicPr>
          <p:nvPr/>
        </p:nvPicPr>
        <p:blipFill>
          <a:blip r:embed="rId3" cstate="print"/>
          <a:srcRect t="12816" b="8458"/>
          <a:stretch>
            <a:fillRect/>
          </a:stretch>
        </p:blipFill>
        <p:spPr bwMode="auto">
          <a:xfrm>
            <a:off x="0" y="0"/>
            <a:ext cx="3536950" cy="2087563"/>
          </a:xfrm>
          <a:prstGeom prst="rect">
            <a:avLst/>
          </a:prstGeom>
          <a:noFill/>
          <a:ln w="9525">
            <a:noFill/>
            <a:miter lim="800000"/>
            <a:headEnd/>
            <a:tailEnd/>
          </a:ln>
        </p:spPr>
      </p:pic>
      <p:pic>
        <p:nvPicPr>
          <p:cNvPr id="12292" name="Picture 5" descr="Engage.jpg"/>
          <p:cNvPicPr>
            <a:picLocks noChangeAspect="1"/>
          </p:cNvPicPr>
          <p:nvPr/>
        </p:nvPicPr>
        <p:blipFill>
          <a:blip r:embed="rId4" cstate="print"/>
          <a:srcRect t="35300" b="22701"/>
          <a:stretch>
            <a:fillRect/>
          </a:stretch>
        </p:blipFill>
        <p:spPr bwMode="auto">
          <a:xfrm>
            <a:off x="5580063" y="0"/>
            <a:ext cx="2305050" cy="1800225"/>
          </a:xfrm>
          <a:prstGeom prst="rect">
            <a:avLst/>
          </a:prstGeom>
          <a:noFill/>
          <a:ln w="9525">
            <a:noFill/>
            <a:miter lim="800000"/>
            <a:headEnd/>
            <a:tailEnd/>
          </a:ln>
        </p:spPr>
      </p:pic>
      <p:pic>
        <p:nvPicPr>
          <p:cNvPr id="12293" name="Picture 6" descr="Renfrew Health and Social Work Centre.jpg"/>
          <p:cNvPicPr>
            <a:picLocks noChangeAspect="1"/>
          </p:cNvPicPr>
          <p:nvPr/>
        </p:nvPicPr>
        <p:blipFill>
          <a:blip r:embed="rId5" cstate="print"/>
          <a:srcRect l="7066" t="26900" r="16400" b="24800"/>
          <a:stretch>
            <a:fillRect/>
          </a:stretch>
        </p:blipFill>
        <p:spPr bwMode="auto">
          <a:xfrm rot="-1161470">
            <a:off x="193675" y="1946275"/>
            <a:ext cx="2374900" cy="2665413"/>
          </a:xfrm>
          <a:prstGeom prst="rect">
            <a:avLst/>
          </a:prstGeom>
          <a:noFill/>
          <a:ln w="9525">
            <a:noFill/>
            <a:miter lim="800000"/>
            <a:headEnd/>
            <a:tailEnd/>
          </a:ln>
        </p:spPr>
      </p:pic>
      <p:pic>
        <p:nvPicPr>
          <p:cNvPr id="12294" name="Picture 8" descr="The Bridge.jpg"/>
          <p:cNvPicPr>
            <a:picLocks noChangeAspect="1"/>
          </p:cNvPicPr>
          <p:nvPr/>
        </p:nvPicPr>
        <p:blipFill>
          <a:blip r:embed="rId6" cstate="print"/>
          <a:srcRect t="27950" b="20599"/>
          <a:stretch>
            <a:fillRect/>
          </a:stretch>
        </p:blipFill>
        <p:spPr bwMode="auto">
          <a:xfrm>
            <a:off x="0" y="4076700"/>
            <a:ext cx="3003550" cy="2060575"/>
          </a:xfrm>
          <a:prstGeom prst="rect">
            <a:avLst/>
          </a:prstGeom>
          <a:noFill/>
          <a:ln w="9525">
            <a:noFill/>
            <a:miter lim="800000"/>
            <a:headEnd/>
            <a:tailEnd/>
          </a:ln>
        </p:spPr>
      </p:pic>
      <p:pic>
        <p:nvPicPr>
          <p:cNvPr id="12295" name="Picture 11" descr="CvnewMkWEAAk-N6.jpg"/>
          <p:cNvPicPr>
            <a:picLocks noChangeAspect="1"/>
          </p:cNvPicPr>
          <p:nvPr/>
        </p:nvPicPr>
        <p:blipFill>
          <a:blip r:embed="rId7" cstate="print"/>
          <a:srcRect t="33200" b="17450"/>
          <a:stretch>
            <a:fillRect/>
          </a:stretch>
        </p:blipFill>
        <p:spPr bwMode="auto">
          <a:xfrm>
            <a:off x="3492500" y="0"/>
            <a:ext cx="2084388" cy="1022350"/>
          </a:xfrm>
          <a:prstGeom prst="rect">
            <a:avLst/>
          </a:prstGeom>
          <a:noFill/>
          <a:ln w="9525">
            <a:noFill/>
            <a:miter lim="800000"/>
            <a:headEnd/>
            <a:tailEnd/>
          </a:ln>
        </p:spPr>
      </p:pic>
      <p:pic>
        <p:nvPicPr>
          <p:cNvPr id="12296" name="Picture 4" descr="Bridgewater Housing Association.jpg"/>
          <p:cNvPicPr>
            <a:picLocks noChangeAspect="1"/>
          </p:cNvPicPr>
          <p:nvPr/>
        </p:nvPicPr>
        <p:blipFill>
          <a:blip r:embed="rId8" cstate="print"/>
          <a:srcRect t="19200" r="4326"/>
          <a:stretch>
            <a:fillRect/>
          </a:stretch>
        </p:blipFill>
        <p:spPr bwMode="auto">
          <a:xfrm rot="763433">
            <a:off x="3060700" y="1141413"/>
            <a:ext cx="3605213" cy="1712912"/>
          </a:xfrm>
          <a:prstGeom prst="rect">
            <a:avLst/>
          </a:prstGeom>
          <a:noFill/>
          <a:ln w="9525">
            <a:noFill/>
            <a:miter lim="800000"/>
            <a:headEnd/>
            <a:tailEnd/>
          </a:ln>
        </p:spPr>
      </p:pic>
      <p:pic>
        <p:nvPicPr>
          <p:cNvPr id="12297" name="Picture 7" descr="Abbeymill Business Centre.jpg"/>
          <p:cNvPicPr>
            <a:picLocks noChangeAspect="1"/>
          </p:cNvPicPr>
          <p:nvPr/>
        </p:nvPicPr>
        <p:blipFill>
          <a:blip r:embed="rId9" cstate="print"/>
          <a:srcRect t="27950" b="33200"/>
          <a:stretch>
            <a:fillRect/>
          </a:stretch>
        </p:blipFill>
        <p:spPr bwMode="auto">
          <a:xfrm>
            <a:off x="2124075" y="2205038"/>
            <a:ext cx="2647950" cy="1828800"/>
          </a:xfrm>
          <a:prstGeom prst="rect">
            <a:avLst/>
          </a:prstGeom>
          <a:noFill/>
          <a:ln w="9525">
            <a:noFill/>
            <a:miter lim="800000"/>
            <a:headEnd/>
            <a:tailEnd/>
          </a:ln>
        </p:spPr>
      </p:pic>
      <p:pic>
        <p:nvPicPr>
          <p:cNvPr id="12298" name="Picture 12" descr="CvmdtOdXEAA8RmK.jpg"/>
          <p:cNvPicPr>
            <a:picLocks noChangeAspect="1"/>
          </p:cNvPicPr>
          <p:nvPr/>
        </p:nvPicPr>
        <p:blipFill>
          <a:blip r:embed="rId10" cstate="print"/>
          <a:srcRect l="2751" t="24800" r="2751" b="9052"/>
          <a:stretch>
            <a:fillRect/>
          </a:stretch>
        </p:blipFill>
        <p:spPr bwMode="auto">
          <a:xfrm rot="-2255284">
            <a:off x="4535488" y="2757488"/>
            <a:ext cx="1920875" cy="1008062"/>
          </a:xfrm>
          <a:prstGeom prst="rect">
            <a:avLst/>
          </a:prstGeom>
          <a:noFill/>
          <a:ln w="9525">
            <a:noFill/>
            <a:miter lim="800000"/>
            <a:headEnd/>
            <a:tailEnd/>
          </a:ln>
        </p:spPr>
      </p:pic>
      <p:pic>
        <p:nvPicPr>
          <p:cNvPr id="12299" name="Picture 10" descr="CvmodJJWAAAvk_q.jpg"/>
          <p:cNvPicPr>
            <a:picLocks noChangeAspect="1"/>
          </p:cNvPicPr>
          <p:nvPr/>
        </p:nvPicPr>
        <p:blipFill>
          <a:blip r:embed="rId11" cstate="print"/>
          <a:srcRect t="17450" b="23750"/>
          <a:stretch>
            <a:fillRect/>
          </a:stretch>
        </p:blipFill>
        <p:spPr bwMode="auto">
          <a:xfrm>
            <a:off x="2771775" y="3860800"/>
            <a:ext cx="1722438" cy="1800225"/>
          </a:xfrm>
          <a:prstGeom prst="rect">
            <a:avLst/>
          </a:prstGeom>
          <a:noFill/>
          <a:ln w="9525">
            <a:noFill/>
            <a:miter lim="800000"/>
            <a:headEnd/>
            <a:tailEnd/>
          </a:ln>
        </p:spPr>
      </p:pic>
      <p:pic>
        <p:nvPicPr>
          <p:cNvPr id="12300" name="Picture 13" descr="Castle Semple.jpg"/>
          <p:cNvPicPr>
            <a:picLocks noChangeAspect="1"/>
          </p:cNvPicPr>
          <p:nvPr/>
        </p:nvPicPr>
        <p:blipFill>
          <a:blip r:embed="rId12" cstate="print"/>
          <a:srcRect l="6601" t="30051" r="5202" b="8002"/>
          <a:stretch>
            <a:fillRect/>
          </a:stretch>
        </p:blipFill>
        <p:spPr bwMode="auto">
          <a:xfrm>
            <a:off x="7488238" y="1196975"/>
            <a:ext cx="1655762" cy="1550988"/>
          </a:xfrm>
          <a:prstGeom prst="rect">
            <a:avLst/>
          </a:prstGeom>
          <a:noFill/>
          <a:ln w="9525">
            <a:noFill/>
            <a:miter lim="800000"/>
            <a:headEnd/>
            <a:tailEnd/>
          </a:ln>
        </p:spPr>
      </p:pic>
      <p:pic>
        <p:nvPicPr>
          <p:cNvPr id="12301" name="Picture 17" descr="Williamsburgh Housing Assoc.jpg"/>
          <p:cNvPicPr>
            <a:picLocks noChangeAspect="1"/>
          </p:cNvPicPr>
          <p:nvPr/>
        </p:nvPicPr>
        <p:blipFill>
          <a:blip r:embed="rId13" cstate="print"/>
          <a:srcRect t="38451" b="3801"/>
          <a:stretch>
            <a:fillRect/>
          </a:stretch>
        </p:blipFill>
        <p:spPr bwMode="auto">
          <a:xfrm>
            <a:off x="4427538" y="3860800"/>
            <a:ext cx="1995487" cy="1008063"/>
          </a:xfrm>
          <a:prstGeom prst="rect">
            <a:avLst/>
          </a:prstGeom>
          <a:noFill/>
          <a:ln w="9525">
            <a:noFill/>
            <a:miter lim="800000"/>
            <a:headEnd/>
            <a:tailEnd/>
          </a:ln>
        </p:spPr>
      </p:pic>
      <p:pic>
        <p:nvPicPr>
          <p:cNvPr id="12302" name="Picture 15" descr="Cvm7CBIWgAASOiO.jpg"/>
          <p:cNvPicPr>
            <a:picLocks noChangeAspect="1"/>
          </p:cNvPicPr>
          <p:nvPr/>
        </p:nvPicPr>
        <p:blipFill>
          <a:blip r:embed="rId14" cstate="print"/>
          <a:srcRect l="20863" t="8002" r="11414"/>
          <a:stretch>
            <a:fillRect/>
          </a:stretch>
        </p:blipFill>
        <p:spPr bwMode="auto">
          <a:xfrm rot="1759698">
            <a:off x="6286500" y="2211388"/>
            <a:ext cx="2235200" cy="1706562"/>
          </a:xfrm>
          <a:prstGeom prst="rect">
            <a:avLst/>
          </a:prstGeom>
          <a:noFill/>
          <a:ln w="9525">
            <a:noFill/>
            <a:miter lim="800000"/>
            <a:headEnd/>
            <a:tailEnd/>
          </a:ln>
        </p:spPr>
      </p:pic>
      <p:pic>
        <p:nvPicPr>
          <p:cNvPr id="12303" name="Picture 14" descr="CvnRCTzWIAAdzFS.jpg"/>
          <p:cNvPicPr>
            <a:picLocks noChangeAspect="1"/>
          </p:cNvPicPr>
          <p:nvPr/>
        </p:nvPicPr>
        <p:blipFill>
          <a:blip r:embed="rId15" cstate="print"/>
          <a:srcRect l="1962" t="17450" r="3539" b="16402"/>
          <a:stretch>
            <a:fillRect/>
          </a:stretch>
        </p:blipFill>
        <p:spPr bwMode="auto">
          <a:xfrm>
            <a:off x="0" y="5805488"/>
            <a:ext cx="2143125" cy="1052512"/>
          </a:xfrm>
          <a:prstGeom prst="rect">
            <a:avLst/>
          </a:prstGeom>
          <a:noFill/>
          <a:ln w="9525">
            <a:noFill/>
            <a:miter lim="800000"/>
            <a:headEnd/>
            <a:tailEnd/>
          </a:ln>
        </p:spPr>
      </p:pic>
      <p:pic>
        <p:nvPicPr>
          <p:cNvPr id="12304" name="Picture 19" descr="Cvm4LnLWgAAxSfp.jpg"/>
          <p:cNvPicPr>
            <a:picLocks noChangeAspect="1"/>
          </p:cNvPicPr>
          <p:nvPr/>
        </p:nvPicPr>
        <p:blipFill>
          <a:blip r:embed="rId16" cstate="print"/>
          <a:srcRect l="10802" t="24800" b="28999"/>
          <a:stretch>
            <a:fillRect/>
          </a:stretch>
        </p:blipFill>
        <p:spPr bwMode="auto">
          <a:xfrm>
            <a:off x="7235825" y="5373688"/>
            <a:ext cx="1908175" cy="1484312"/>
          </a:xfrm>
          <a:prstGeom prst="rect">
            <a:avLst/>
          </a:prstGeom>
          <a:noFill/>
          <a:ln w="9525">
            <a:noFill/>
            <a:miter lim="800000"/>
            <a:headEnd/>
            <a:tailEnd/>
          </a:ln>
        </p:spPr>
      </p:pic>
      <p:pic>
        <p:nvPicPr>
          <p:cNvPr id="12305" name="Picture 20" descr="Cvn1hVjWcAAybYb.jpg"/>
          <p:cNvPicPr>
            <a:picLocks noChangeAspect="1"/>
          </p:cNvPicPr>
          <p:nvPr/>
        </p:nvPicPr>
        <p:blipFill>
          <a:blip r:embed="rId17" cstate="print"/>
          <a:srcRect t="11218" b="7442"/>
          <a:stretch>
            <a:fillRect/>
          </a:stretch>
        </p:blipFill>
        <p:spPr bwMode="auto">
          <a:xfrm rot="-666609">
            <a:off x="6405563" y="3597275"/>
            <a:ext cx="2628900" cy="1397000"/>
          </a:xfrm>
          <a:prstGeom prst="rect">
            <a:avLst/>
          </a:prstGeom>
          <a:noFill/>
          <a:ln w="9525">
            <a:noFill/>
            <a:miter lim="800000"/>
            <a:headEnd/>
            <a:tailEnd/>
          </a:ln>
        </p:spPr>
      </p:pic>
      <p:pic>
        <p:nvPicPr>
          <p:cNvPr id="12306" name="Picture 18" descr="Star Project.jpg"/>
          <p:cNvPicPr>
            <a:picLocks noChangeAspect="1"/>
          </p:cNvPicPr>
          <p:nvPr/>
        </p:nvPicPr>
        <p:blipFill>
          <a:blip r:embed="rId18" cstate="print"/>
          <a:srcRect l="17450" t="4851" r="27950" b="36349"/>
          <a:stretch>
            <a:fillRect/>
          </a:stretch>
        </p:blipFill>
        <p:spPr bwMode="auto">
          <a:xfrm>
            <a:off x="5795963" y="4797425"/>
            <a:ext cx="1471612" cy="1584325"/>
          </a:xfrm>
          <a:prstGeom prst="rect">
            <a:avLst/>
          </a:prstGeom>
          <a:noFill/>
          <a:ln w="9525">
            <a:noFill/>
            <a:miter lim="800000"/>
            <a:headEnd/>
            <a:tailEnd/>
          </a:ln>
        </p:spPr>
      </p:pic>
      <p:pic>
        <p:nvPicPr>
          <p:cNvPr id="12307" name="Picture 21" descr="Cvniwq6WgAE98_3.jpg"/>
          <p:cNvPicPr>
            <a:picLocks noChangeAspect="1"/>
          </p:cNvPicPr>
          <p:nvPr/>
        </p:nvPicPr>
        <p:blipFill>
          <a:blip r:embed="rId19" cstate="print"/>
          <a:srcRect l="5202" t="16402" r="8002" b="18500"/>
          <a:stretch>
            <a:fillRect/>
          </a:stretch>
        </p:blipFill>
        <p:spPr bwMode="auto">
          <a:xfrm>
            <a:off x="2051050" y="5418138"/>
            <a:ext cx="1441450" cy="1439862"/>
          </a:xfrm>
          <a:prstGeom prst="rect">
            <a:avLst/>
          </a:prstGeom>
          <a:noFill/>
          <a:ln w="9525">
            <a:noFill/>
            <a:miter lim="800000"/>
            <a:headEnd/>
            <a:tailEnd/>
          </a:ln>
        </p:spPr>
      </p:pic>
      <p:pic>
        <p:nvPicPr>
          <p:cNvPr id="12308" name="Picture 9" descr="ROAR.jpg"/>
          <p:cNvPicPr>
            <a:picLocks noChangeAspect="1"/>
          </p:cNvPicPr>
          <p:nvPr/>
        </p:nvPicPr>
        <p:blipFill>
          <a:blip r:embed="rId20" cstate="print"/>
          <a:srcRect l="1176" t="13602" r="1176" b="3801"/>
          <a:stretch>
            <a:fillRect/>
          </a:stretch>
        </p:blipFill>
        <p:spPr bwMode="auto">
          <a:xfrm rot="-1566866">
            <a:off x="2933700" y="5029200"/>
            <a:ext cx="3027363" cy="1441450"/>
          </a:xfrm>
          <a:prstGeom prst="rect">
            <a:avLst/>
          </a:prstGeom>
          <a:noFill/>
          <a:ln w="9525">
            <a:noFill/>
            <a:miter lim="800000"/>
            <a:headEnd/>
            <a:tailEnd/>
          </a:ln>
        </p:spPr>
      </p:pic>
      <p:pic>
        <p:nvPicPr>
          <p:cNvPr id="12309" name="Picture 22" descr="CvnWt-_XEAAwxXp.jpg"/>
          <p:cNvPicPr>
            <a:picLocks noChangeAspect="1"/>
          </p:cNvPicPr>
          <p:nvPr/>
        </p:nvPicPr>
        <p:blipFill>
          <a:blip r:embed="rId21" cstate="print"/>
          <a:srcRect t="2751"/>
          <a:stretch>
            <a:fillRect/>
          </a:stretch>
        </p:blipFill>
        <p:spPr bwMode="auto">
          <a:xfrm>
            <a:off x="7740650" y="0"/>
            <a:ext cx="1403350" cy="1212850"/>
          </a:xfrm>
          <a:prstGeom prst="rect">
            <a:avLst/>
          </a:prstGeom>
          <a:noFill/>
          <a:ln w="9525">
            <a:noFill/>
            <a:miter lim="800000"/>
            <a:headEnd/>
            <a:tailEnd/>
          </a:ln>
        </p:spPr>
      </p:pic>
      <p:pic>
        <p:nvPicPr>
          <p:cNvPr id="12310" name="Picture 23" descr="Johnstone Town Hall.jpg"/>
          <p:cNvPicPr>
            <a:picLocks noChangeAspect="1"/>
          </p:cNvPicPr>
          <p:nvPr/>
        </p:nvPicPr>
        <p:blipFill>
          <a:blip r:embed="rId22" cstate="print"/>
          <a:srcRect l="2402" t="32150" r="3801" b="25850"/>
          <a:stretch>
            <a:fillRect/>
          </a:stretch>
        </p:blipFill>
        <p:spPr bwMode="auto">
          <a:xfrm>
            <a:off x="4787900" y="5697538"/>
            <a:ext cx="1944688" cy="1160462"/>
          </a:xfrm>
          <a:prstGeom prst="rect">
            <a:avLst/>
          </a:prstGeom>
          <a:noFill/>
          <a:ln w="9525">
            <a:noFill/>
            <a:miter lim="800000"/>
            <a:headEnd/>
            <a:tailEnd/>
          </a:ln>
        </p:spPr>
      </p:pic>
      <p:pic>
        <p:nvPicPr>
          <p:cNvPr id="12311" name="Picture 24" descr="Cvm_m27W8AAVN49.jpg"/>
          <p:cNvPicPr>
            <a:picLocks noChangeAspect="1"/>
          </p:cNvPicPr>
          <p:nvPr/>
        </p:nvPicPr>
        <p:blipFill>
          <a:blip r:embed="rId23" cstate="print"/>
          <a:srcRect l="3801" t="2676" r="23750" b="20422"/>
          <a:stretch>
            <a:fillRect/>
          </a:stretch>
        </p:blipFill>
        <p:spPr bwMode="auto">
          <a:xfrm>
            <a:off x="8064500" y="4508500"/>
            <a:ext cx="1079500" cy="1017588"/>
          </a:xfrm>
          <a:prstGeom prst="rect">
            <a:avLst/>
          </a:prstGeom>
          <a:noFill/>
          <a:ln w="9525">
            <a:noFill/>
            <a:miter lim="800000"/>
            <a:headEnd/>
            <a:tailEnd/>
          </a:ln>
        </p:spPr>
      </p:pic>
      <p:sp>
        <p:nvSpPr>
          <p:cNvPr id="24" name="TextBox 23"/>
          <p:cNvSpPr txBox="1"/>
          <p:nvPr/>
        </p:nvSpPr>
        <p:spPr>
          <a:xfrm>
            <a:off x="540000" y="684000"/>
            <a:ext cx="7992888" cy="4536000"/>
          </a:xfrm>
          <a:prstGeom prst="rect">
            <a:avLst/>
          </a:prstGeom>
          <a:noFill/>
        </p:spPr>
        <p:txBody>
          <a:bodyPr wrap="square">
            <a:spAutoFit/>
          </a:bodyPr>
          <a:lstStyle/>
          <a:p>
            <a:pPr>
              <a:defRPr/>
            </a:pPr>
            <a:r>
              <a:rPr lang="en-GB" sz="5400" b="1" dirty="0">
                <a:solidFill>
                  <a:schemeClr val="bg1"/>
                </a:solidFill>
                <a:latin typeface="+mj-lt"/>
              </a:rPr>
              <a:t>Thank you for listening</a:t>
            </a:r>
            <a:r>
              <a:rPr lang="en-GB" sz="5400" b="1" dirty="0" smtClean="0">
                <a:solidFill>
                  <a:schemeClr val="bg1"/>
                </a:solidFill>
                <a:latin typeface="+mj-lt"/>
              </a:rPr>
              <a:t>!</a:t>
            </a:r>
          </a:p>
          <a:p>
            <a:pPr>
              <a:defRPr/>
            </a:pPr>
            <a:endParaRPr lang="en-GB" sz="5400" b="1" dirty="0" smtClean="0">
              <a:solidFill>
                <a:schemeClr val="bg1"/>
              </a:solidFill>
              <a:latin typeface="+mj-lt"/>
            </a:endParaRPr>
          </a:p>
          <a:p>
            <a:pPr>
              <a:defRPr/>
            </a:pPr>
            <a:r>
              <a:rPr lang="en-GB" sz="4400" b="1" dirty="0" smtClean="0">
                <a:solidFill>
                  <a:schemeClr val="bg1"/>
                </a:solidFill>
                <a:latin typeface="+mj-lt"/>
              </a:rPr>
              <a:t>See more at : </a:t>
            </a:r>
            <a:r>
              <a:rPr lang="en-GB" sz="4400" b="1" dirty="0" smtClean="0">
                <a:solidFill>
                  <a:schemeClr val="bg1"/>
                </a:solidFill>
                <a:latin typeface="+mj-lt"/>
                <a:hlinkClick r:id="rId24"/>
              </a:rPr>
              <a:t>http://www.paisley2021.co.uk/</a:t>
            </a:r>
            <a:endParaRPr lang="en-GB" sz="4400" b="1" dirty="0" smtClean="0">
              <a:solidFill>
                <a:schemeClr val="bg1"/>
              </a:solidFill>
              <a:latin typeface="+mj-lt"/>
            </a:endParaRPr>
          </a:p>
          <a:p>
            <a:pPr>
              <a:defRPr/>
            </a:pPr>
            <a:endParaRPr lang="en-GB" sz="4400" b="1" dirty="0" smtClean="0">
              <a:solidFill>
                <a:schemeClr val="bg1"/>
              </a:solidFill>
              <a:latin typeface="+mj-lt"/>
            </a:endParaRPr>
          </a:p>
          <a:p>
            <a:pPr>
              <a:defRPr/>
            </a:pPr>
            <a:r>
              <a:rPr lang="en-GB" sz="4400" b="1" dirty="0" smtClean="0">
                <a:solidFill>
                  <a:schemeClr val="bg1"/>
                </a:solidFill>
                <a:latin typeface="+mj-lt"/>
              </a:rPr>
              <a:t>Check out: </a:t>
            </a:r>
            <a:r>
              <a:rPr lang="en-GB" sz="4400" b="1" dirty="0" smtClean="0">
                <a:solidFill>
                  <a:schemeClr val="bg1"/>
                </a:solidFill>
                <a:latin typeface="+mj-lt"/>
                <a:hlinkClick r:id="rId25"/>
              </a:rPr>
              <a:t>'The story so far'</a:t>
            </a:r>
            <a:endParaRPr lang="en-GB" sz="4400" b="1" dirty="0">
              <a:solidFill>
                <a:schemeClr val="bg1"/>
              </a:solidFill>
              <a:latin typeface="+mj-lt"/>
            </a:endParaRPr>
          </a:p>
        </p:txBody>
      </p:sp>
    </p:spTree>
    <p:custDataLst>
      <p:tags r:id="rId1"/>
    </p:custDataLst>
    <p:extLst>
      <p:ext uri="{BB962C8B-B14F-4D97-AF65-F5344CB8AC3E}">
        <p14:creationId xmlns:p14="http://schemas.microsoft.com/office/powerpoint/2010/main" val="2864185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sz="3600" dirty="0"/>
              <a:t>“Cultural programmes are the rocket fuel of regeneration”</a:t>
            </a:r>
            <a:endParaRPr lang="en-GB" dirty="0"/>
          </a:p>
        </p:txBody>
      </p:sp>
      <p:pic>
        <p:nvPicPr>
          <p:cNvPr id="15363" name="Content Placeholder 3" descr="Sma Shot (111).jpg"/>
          <p:cNvPicPr>
            <a:picLocks noGrp="1" noChangeAspect="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1439863" y="1800225"/>
            <a:ext cx="6126162" cy="4076700"/>
          </a:xfrm>
        </p:spPr>
      </p:pic>
      <p:sp>
        <p:nvSpPr>
          <p:cNvPr id="15364" name="Rectangle 4"/>
          <p:cNvSpPr>
            <a:spLocks noChangeArrowheads="1"/>
          </p:cNvSpPr>
          <p:nvPr/>
        </p:nvSpPr>
        <p:spPr bwMode="auto">
          <a:xfrm>
            <a:off x="5440363" y="1230313"/>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latin typeface="Calibri" panose="020F0502020204030204" pitchFamily="34" charset="0"/>
              </a:rPr>
              <a:t>David Henshaw, Liverpool 08</a:t>
            </a:r>
          </a:p>
        </p:txBody>
      </p:sp>
    </p:spTree>
    <p:extLst>
      <p:ext uri="{BB962C8B-B14F-4D97-AF65-F5344CB8AC3E}">
        <p14:creationId xmlns:p14="http://schemas.microsoft.com/office/powerpoint/2010/main" val="330479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981075"/>
            <a:ext cx="8229600" cy="5145088"/>
          </a:xfrm>
        </p:spPr>
        <p:txBody>
          <a:bodyPr/>
          <a:lstStyle/>
          <a:p>
            <a:pPr indent="15875" eaLnBrk="1" hangingPunct="1">
              <a:buFont typeface="Arial" panose="020B0604020202020204" pitchFamily="34" charset="0"/>
              <a:buNone/>
            </a:pPr>
            <a:r>
              <a:rPr lang="en-GB" altLang="en-US" sz="2800">
                <a:latin typeface="Arial" panose="020B0604020202020204" pitchFamily="34" charset="0"/>
                <a:ea typeface="ヒラギノ角ゴ Pro W3" pitchFamily="-128" charset="-128"/>
                <a:cs typeface="Arial" panose="020B0604020202020204" pitchFamily="34" charset="0"/>
              </a:rPr>
              <a:t>UK City of Culture is more than just a title. It’s a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focus</a:t>
            </a:r>
            <a:r>
              <a:rPr lang="en-GB" altLang="en-US" sz="2800" b="1">
                <a:latin typeface="Arial" panose="020B0604020202020204" pitchFamily="34" charset="0"/>
                <a:ea typeface="ヒラギノ角ゴ Pro W3" pitchFamily="-128" charset="-128"/>
                <a:cs typeface="Arial" panose="020B0604020202020204" pitchFamily="34" charset="0"/>
              </a:rPr>
              <a:t>,</a:t>
            </a:r>
            <a:r>
              <a:rPr lang="en-GB" altLang="en-US" sz="2800">
                <a:latin typeface="Arial" panose="020B0604020202020204" pitchFamily="34" charset="0"/>
                <a:ea typeface="ヒラギノ角ゴ Pro W3" pitchFamily="-128" charset="-128"/>
                <a:cs typeface="Arial" panose="020B0604020202020204" pitchFamily="34" charset="0"/>
              </a:rPr>
              <a:t> a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rallying cry</a:t>
            </a:r>
            <a:r>
              <a:rPr lang="en-GB" altLang="en-US" sz="2800">
                <a:latin typeface="Arial" panose="020B0604020202020204" pitchFamily="34" charset="0"/>
                <a:ea typeface="ヒラギノ角ゴ Pro W3" pitchFamily="-128" charset="-128"/>
                <a:cs typeface="Arial" panose="020B0604020202020204" pitchFamily="34" charset="0"/>
              </a:rPr>
              <a:t>, a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call to action</a:t>
            </a:r>
            <a:r>
              <a:rPr lang="en-GB" altLang="en-US" sz="2800">
                <a:latin typeface="Arial" panose="020B0604020202020204" pitchFamily="34" charset="0"/>
                <a:ea typeface="ヒラギノ角ゴ Pro W3" pitchFamily="-128" charset="-128"/>
                <a:cs typeface="Arial" panose="020B0604020202020204" pitchFamily="34" charset="0"/>
              </a:rPr>
              <a:t>, an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opportunity</a:t>
            </a:r>
            <a:r>
              <a:rPr lang="en-GB" altLang="en-US" sz="2800" b="1">
                <a:latin typeface="Arial" panose="020B0604020202020204" pitchFamily="34" charset="0"/>
                <a:ea typeface="ヒラギノ角ゴ Pro W3" pitchFamily="-128" charset="-128"/>
                <a:cs typeface="Arial" panose="020B0604020202020204" pitchFamily="34" charset="0"/>
              </a:rPr>
              <a:t> </a:t>
            </a:r>
            <a:r>
              <a:rPr lang="en-GB" altLang="en-US" sz="2800">
                <a:latin typeface="Arial" panose="020B0604020202020204" pitchFamily="34" charset="0"/>
                <a:ea typeface="ヒラギノ角ゴ Pro W3" pitchFamily="-128" charset="-128"/>
                <a:cs typeface="Arial" panose="020B0604020202020204" pitchFamily="34" charset="0"/>
              </a:rPr>
              <a:t>to create and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innovate</a:t>
            </a:r>
            <a:r>
              <a:rPr lang="en-GB" altLang="en-US" sz="2800">
                <a:latin typeface="Arial" panose="020B0604020202020204" pitchFamily="34" charset="0"/>
                <a:ea typeface="ヒラギノ角ゴ Pro W3" pitchFamily="-128" charset="-128"/>
                <a:cs typeface="Arial" panose="020B0604020202020204" pitchFamily="34" charset="0"/>
              </a:rPr>
              <a:t>, to build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local pride</a:t>
            </a:r>
            <a:r>
              <a:rPr lang="en-GB" altLang="en-US" sz="2800">
                <a:latin typeface="Arial" panose="020B0604020202020204" pitchFamily="34" charset="0"/>
                <a:ea typeface="ヒラギノ角ゴ Pro W3" pitchFamily="-128" charset="-128"/>
                <a:cs typeface="Arial" panose="020B0604020202020204" pitchFamily="34" charset="0"/>
              </a:rPr>
              <a:t>, to show the world who you are and what you can do. </a:t>
            </a:r>
          </a:p>
          <a:p>
            <a:pPr indent="15875" eaLnBrk="1" hangingPunct="1">
              <a:buFont typeface="Arial" panose="020B0604020202020204" pitchFamily="34" charset="0"/>
              <a:buNone/>
            </a:pPr>
            <a:endParaRPr lang="en-GB" altLang="en-US" sz="2800">
              <a:latin typeface="Arial" panose="020B0604020202020204" pitchFamily="34" charset="0"/>
              <a:ea typeface="ヒラギノ角ゴ Pro W3" pitchFamily="-128" charset="-128"/>
              <a:cs typeface="Arial" panose="020B0604020202020204" pitchFamily="34" charset="0"/>
            </a:endParaRPr>
          </a:p>
          <a:p>
            <a:pPr indent="15875" eaLnBrk="1" hangingPunct="1">
              <a:buFont typeface="Arial" panose="020B0604020202020204" pitchFamily="34" charset="0"/>
              <a:buNone/>
            </a:pPr>
            <a:r>
              <a:rPr lang="en-GB" altLang="en-US" sz="2800">
                <a:latin typeface="Arial" panose="020B0604020202020204" pitchFamily="34" charset="0"/>
                <a:ea typeface="ヒラギノ角ゴ Pro W3" pitchFamily="-128" charset="-128"/>
                <a:cs typeface="Arial" panose="020B0604020202020204" pitchFamily="34" charset="0"/>
              </a:rPr>
              <a:t>It can inspire, instil a sense of ambition and provide the base for </a:t>
            </a:r>
            <a:r>
              <a:rPr lang="en-GB" altLang="en-US" sz="2800" b="1">
                <a:solidFill>
                  <a:srgbClr val="E5004E"/>
                </a:solidFill>
                <a:latin typeface="Arial" panose="020B0604020202020204" pitchFamily="34" charset="0"/>
                <a:ea typeface="ヒラギノ角ゴ Pro W3" pitchFamily="-128" charset="-128"/>
                <a:cs typeface="Arial" panose="020B0604020202020204" pitchFamily="34" charset="0"/>
              </a:rPr>
              <a:t>a real step change</a:t>
            </a:r>
            <a:r>
              <a:rPr lang="en-GB" altLang="en-US" sz="2800">
                <a:latin typeface="Arial" panose="020B0604020202020204" pitchFamily="34" charset="0"/>
                <a:ea typeface="ヒラギノ角ゴ Pro W3" pitchFamily="-128" charset="-128"/>
                <a:cs typeface="Arial" panose="020B0604020202020204" pitchFamily="34" charset="0"/>
              </a:rPr>
              <a:t>. </a:t>
            </a:r>
          </a:p>
          <a:p>
            <a:pPr indent="15875" eaLnBrk="1" hangingPunct="1">
              <a:buFont typeface="Arial" panose="020B0604020202020204" pitchFamily="34" charset="0"/>
              <a:buNone/>
            </a:pPr>
            <a:endParaRPr lang="en-GB" altLang="en-US" sz="2800">
              <a:latin typeface="Arial" panose="020B0604020202020204" pitchFamily="34" charset="0"/>
              <a:ea typeface="ヒラギノ角ゴ Pro W3" pitchFamily="-128" charset="-128"/>
              <a:cs typeface="Arial" panose="020B0604020202020204" pitchFamily="34" charset="0"/>
            </a:endParaRPr>
          </a:p>
          <a:p>
            <a:pPr indent="15875" eaLnBrk="1" hangingPunct="1">
              <a:buFont typeface="Arial" panose="020B0604020202020204" pitchFamily="34" charset="0"/>
              <a:buNone/>
            </a:pPr>
            <a:r>
              <a:rPr lang="en-GB" altLang="en-US" sz="2800">
                <a:latin typeface="Arial" panose="020B0604020202020204" pitchFamily="34" charset="0"/>
                <a:ea typeface="ヒラギノ角ゴ Pro W3" pitchFamily="-128" charset="-128"/>
                <a:cs typeface="Arial" panose="020B0604020202020204" pitchFamily="34" charset="0"/>
              </a:rPr>
              <a:t>									DCMS guidance</a:t>
            </a:r>
          </a:p>
        </p:txBody>
      </p:sp>
    </p:spTree>
    <p:extLst>
      <p:ext uri="{BB962C8B-B14F-4D97-AF65-F5344CB8AC3E}">
        <p14:creationId xmlns:p14="http://schemas.microsoft.com/office/powerpoint/2010/main" val="373361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GB" dirty="0"/>
              <a:t>Competition process and timetable</a:t>
            </a:r>
          </a:p>
        </p:txBody>
      </p:sp>
      <p:sp>
        <p:nvSpPr>
          <p:cNvPr id="21507" name="Content Placeholder 2"/>
          <p:cNvSpPr>
            <a:spLocks noGrp="1"/>
          </p:cNvSpPr>
          <p:nvPr>
            <p:ph idx="1"/>
          </p:nvPr>
        </p:nvSpPr>
        <p:spPr>
          <a:xfrm>
            <a:off x="457200" y="1600199"/>
            <a:ext cx="8229600" cy="3672000"/>
          </a:xfrm>
          <a:solidFill>
            <a:schemeClr val="bg1"/>
          </a:solidFill>
        </p:spPr>
        <p:txBody>
          <a:bodyPr/>
          <a:lstStyle/>
          <a:p>
            <a:pPr eaLnBrk="1" hangingPunct="1">
              <a:lnSpc>
                <a:spcPct val="114000"/>
              </a:lnSpc>
            </a:pPr>
            <a:r>
              <a:rPr lang="en-GB" sz="2400" dirty="0">
                <a:cs typeface="Arial" pitchFamily="34" charset="0"/>
              </a:rPr>
              <a:t>Register by 28 February 2017    </a:t>
            </a:r>
            <a:r>
              <a:rPr lang="en-GB" sz="2400" dirty="0" smtClean="0">
                <a:cs typeface="Arial" pitchFamily="34" charset="0"/>
              </a:rPr>
              <a:t>						</a:t>
            </a:r>
            <a:r>
              <a:rPr lang="en-GB" sz="2400" dirty="0" smtClean="0">
                <a:cs typeface="Arial" pitchFamily="34" charset="0"/>
                <a:sym typeface="Wingdings"/>
              </a:rPr>
              <a:t></a:t>
            </a:r>
            <a:endParaRPr lang="en-GB" sz="2400" dirty="0">
              <a:cs typeface="Arial" pitchFamily="34" charset="0"/>
            </a:endParaRPr>
          </a:p>
          <a:p>
            <a:pPr eaLnBrk="1" hangingPunct="1">
              <a:lnSpc>
                <a:spcPct val="114000"/>
              </a:lnSpc>
            </a:pPr>
            <a:r>
              <a:rPr lang="en-GB" sz="2400" dirty="0">
                <a:cs typeface="Arial" pitchFamily="34" charset="0"/>
              </a:rPr>
              <a:t>Initial bid by 28 April 2017 </a:t>
            </a:r>
            <a:r>
              <a:rPr lang="en-GB" sz="2400" dirty="0" smtClean="0">
                <a:cs typeface="Arial" pitchFamily="34" charset="0"/>
              </a:rPr>
              <a:t>								</a:t>
            </a:r>
            <a:r>
              <a:rPr lang="en-GB" sz="2400" dirty="0" smtClean="0">
                <a:cs typeface="Arial" pitchFamily="34" charset="0"/>
                <a:sym typeface="Wingdings"/>
              </a:rPr>
              <a:t></a:t>
            </a:r>
            <a:endParaRPr lang="en-GB" sz="2400" dirty="0">
              <a:cs typeface="Arial" pitchFamily="34" charset="0"/>
            </a:endParaRPr>
          </a:p>
          <a:p>
            <a:pPr eaLnBrk="1" hangingPunct="1">
              <a:lnSpc>
                <a:spcPct val="114000"/>
              </a:lnSpc>
            </a:pPr>
            <a:r>
              <a:rPr lang="en-GB" sz="2400" dirty="0">
                <a:cs typeface="Arial" pitchFamily="34" charset="0"/>
              </a:rPr>
              <a:t>Short list announcement by early July 2017</a:t>
            </a:r>
          </a:p>
          <a:p>
            <a:pPr eaLnBrk="1" hangingPunct="1">
              <a:lnSpc>
                <a:spcPct val="114000"/>
              </a:lnSpc>
            </a:pPr>
            <a:r>
              <a:rPr lang="en-GB" sz="2400" dirty="0">
                <a:cs typeface="Arial" pitchFamily="34" charset="0"/>
              </a:rPr>
              <a:t>Final bid submitted by end September 2017</a:t>
            </a:r>
          </a:p>
          <a:p>
            <a:pPr eaLnBrk="1" hangingPunct="1">
              <a:lnSpc>
                <a:spcPct val="114000"/>
              </a:lnSpc>
            </a:pPr>
            <a:r>
              <a:rPr lang="en-GB" sz="2400" dirty="0">
                <a:cs typeface="Arial" pitchFamily="34" charset="0"/>
              </a:rPr>
              <a:t>Clarifications and Panel visit October 2017</a:t>
            </a:r>
          </a:p>
          <a:p>
            <a:pPr eaLnBrk="1" hangingPunct="1">
              <a:lnSpc>
                <a:spcPct val="114000"/>
              </a:lnSpc>
            </a:pPr>
            <a:r>
              <a:rPr lang="en-GB" sz="2400" dirty="0">
                <a:cs typeface="Arial" pitchFamily="34" charset="0"/>
              </a:rPr>
              <a:t>Announcement of UK City of Culture 2021 December 2017</a:t>
            </a:r>
          </a:p>
          <a:p>
            <a:pPr eaLnBrk="1" hangingPunct="1">
              <a:lnSpc>
                <a:spcPct val="80000"/>
              </a:lnSpc>
            </a:pPr>
            <a:endParaRPr lang="en-GB" sz="1800" dirty="0">
              <a:cs typeface="Arial" pitchFamily="34" charset="0"/>
            </a:endParaRPr>
          </a:p>
          <a:p>
            <a:pPr eaLnBrk="1" hangingPunct="1">
              <a:lnSpc>
                <a:spcPct val="80000"/>
              </a:lnSpc>
            </a:pPr>
            <a:endParaRPr lang="en-GB" sz="1800" dirty="0">
              <a:cs typeface="Arial" pitchFamily="34"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altLang="en-US" dirty="0">
                <a:latin typeface="Source Sans Pro" panose="020B0503030403020204"/>
                <a:ea typeface="Source Sans Pro" panose="020B0503030403020204"/>
                <a:cs typeface="Source Sans Pro" panose="020B0503030403020204"/>
              </a:rPr>
              <a:t>Why Paisley?</a:t>
            </a:r>
          </a:p>
        </p:txBody>
      </p:sp>
      <p:sp>
        <p:nvSpPr>
          <p:cNvPr id="3" name="Content Placeholder 2"/>
          <p:cNvSpPr>
            <a:spLocks noGrp="1"/>
          </p:cNvSpPr>
          <p:nvPr>
            <p:ph idx="1"/>
          </p:nvPr>
        </p:nvSpPr>
        <p:spPr/>
        <p:txBody>
          <a:bodyPr rtlCol="0">
            <a:normAutofit/>
          </a:bodyPr>
          <a:lstStyle/>
          <a:p>
            <a:pPr marL="0" indent="0" algn="just" eaLnBrk="1" fontAlgn="auto" hangingPunct="1">
              <a:spcAft>
                <a:spcPts val="0"/>
              </a:spcAft>
              <a:buFont typeface="Arial"/>
              <a:buNone/>
              <a:defRPr/>
            </a:pPr>
            <a:r>
              <a:rPr lang="en-GB" sz="2800" dirty="0"/>
              <a:t>“Paisley has the potential to drive its economic regeneration to establish itself as an international destination for Scottish culture and contemporary performing arts ... rebuild its high street economy using its rich legacy ... for the </a:t>
            </a:r>
            <a:r>
              <a:rPr lang="en-GB" sz="2800" b="1" dirty="0">
                <a:solidFill>
                  <a:schemeClr val="accent6"/>
                </a:solidFill>
              </a:rPr>
              <a:t>ultimate benefit of the community of Paisley and Renfrewshire</a:t>
            </a:r>
            <a:r>
              <a:rPr lang="en-GB" sz="2800" dirty="0"/>
              <a:t>.”</a:t>
            </a:r>
          </a:p>
          <a:p>
            <a:pPr algn="r" eaLnBrk="1" fontAlgn="auto" hangingPunct="1">
              <a:spcAft>
                <a:spcPts val="0"/>
              </a:spcAft>
              <a:buFont typeface="Arial"/>
              <a:buNone/>
              <a:defRPr/>
            </a:pPr>
            <a:r>
              <a:rPr lang="en-GB" sz="2400" dirty="0"/>
              <a:t>Paisley – The Untold Story</a:t>
            </a:r>
          </a:p>
          <a:p>
            <a:pPr eaLnBrk="1" fontAlgn="auto" hangingPunct="1">
              <a:spcAft>
                <a:spcPts val="0"/>
              </a:spcAft>
              <a:buFont typeface="Arial"/>
              <a:buNone/>
              <a:defRPr/>
            </a:pPr>
            <a:endParaRPr lang="en-GB" dirty="0"/>
          </a:p>
        </p:txBody>
      </p:sp>
    </p:spTree>
    <p:extLst>
      <p:ext uri="{BB962C8B-B14F-4D97-AF65-F5344CB8AC3E}">
        <p14:creationId xmlns:p14="http://schemas.microsoft.com/office/powerpoint/2010/main" val="1168701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ource Sans Pro"/>
              </a:rPr>
              <a:t>Paisley – Our Pitch</a:t>
            </a:r>
          </a:p>
        </p:txBody>
      </p:sp>
      <p:sp>
        <p:nvSpPr>
          <p:cNvPr id="3" name="Content Placeholder 2"/>
          <p:cNvSpPr>
            <a:spLocks noGrp="1"/>
          </p:cNvSpPr>
          <p:nvPr>
            <p:ph idx="1"/>
          </p:nvPr>
        </p:nvSpPr>
        <p:spPr>
          <a:xfrm>
            <a:off x="457200" y="1600201"/>
            <a:ext cx="8229600" cy="4277072"/>
          </a:xfrm>
          <a:solidFill>
            <a:schemeClr val="bg1"/>
          </a:solidFill>
        </p:spPr>
        <p:txBody>
          <a:bodyPr/>
          <a:lstStyle/>
          <a:p>
            <a:r>
              <a:rPr lang="en-GB" sz="2400" dirty="0">
                <a:latin typeface="Source Sans Pro"/>
              </a:rPr>
              <a:t>People’s bid – extensive engagement, co-production and co- creation, stories of Paisley’s people</a:t>
            </a:r>
          </a:p>
          <a:p>
            <a:r>
              <a:rPr lang="en-GB" sz="2400" dirty="0">
                <a:latin typeface="Source Sans Pro"/>
              </a:rPr>
              <a:t>Town of contrasts and potential – historic heritage assets/ and connectivity</a:t>
            </a:r>
          </a:p>
          <a:p>
            <a:r>
              <a:rPr lang="en-GB" sz="2400" dirty="0">
                <a:latin typeface="Source Sans Pro"/>
              </a:rPr>
              <a:t>Need – Paisley has struggled as a result of economic decline over last decades/ town centre/ poverty</a:t>
            </a:r>
          </a:p>
          <a:p>
            <a:r>
              <a:rPr lang="en-GB" sz="2400" dirty="0">
                <a:latin typeface="Source Sans Pro"/>
              </a:rPr>
              <a:t>Towns matter – providing a blue print for regeneration for towns across the UK</a:t>
            </a:r>
          </a:p>
          <a:p>
            <a:r>
              <a:rPr lang="en-GB" sz="2400" dirty="0">
                <a:latin typeface="Source Sans Pro"/>
              </a:rPr>
              <a:t>Reconnect Paisley with our Pattern </a:t>
            </a:r>
          </a:p>
          <a:p>
            <a:r>
              <a:rPr lang="en-GB" sz="2400" dirty="0">
                <a:latin typeface="Source Sans Pro"/>
              </a:rPr>
              <a:t>Culture – at heart of regeneration strategy</a:t>
            </a:r>
          </a:p>
        </p:txBody>
      </p:sp>
    </p:spTree>
    <p:extLst>
      <p:ext uri="{BB962C8B-B14F-4D97-AF65-F5344CB8AC3E}">
        <p14:creationId xmlns:p14="http://schemas.microsoft.com/office/powerpoint/2010/main" val="27858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474" t="406" r="16892"/>
          <a:stretch/>
        </p:blipFill>
        <p:spPr>
          <a:xfrm>
            <a:off x="-108521" y="0"/>
            <a:ext cx="9252521" cy="6857999"/>
          </a:xfrm>
          <a:prstGeom prst="rect">
            <a:avLst/>
          </a:prstGeom>
        </p:spPr>
      </p:pic>
      <p:sp>
        <p:nvSpPr>
          <p:cNvPr id="2" name="Title 1"/>
          <p:cNvSpPr>
            <a:spLocks noGrp="1"/>
          </p:cNvSpPr>
          <p:nvPr>
            <p:ph type="ctrTitle"/>
          </p:nvPr>
        </p:nvSpPr>
        <p:spPr>
          <a:xfrm>
            <a:off x="3891880" y="-36945"/>
            <a:ext cx="5252120" cy="1296700"/>
          </a:xfrm>
        </p:spPr>
        <p:txBody>
          <a:bodyPr/>
          <a:lstStyle/>
          <a:p>
            <a:pPr algn="l"/>
            <a:r>
              <a:rPr lang="en-GB" dirty="0">
                <a:solidFill>
                  <a:schemeClr val="bg1"/>
                </a:solidFill>
                <a:latin typeface="Segoe UI" panose="020B0502040204020203" pitchFamily="34" charset="0"/>
                <a:ea typeface="Segoe UI" panose="020B0502040204020203" pitchFamily="34" charset="0"/>
                <a:cs typeface="Segoe UI" panose="020B0502040204020203" pitchFamily="34" charset="0"/>
              </a:rPr>
              <a:t>Paisley 2021</a:t>
            </a:r>
          </a:p>
        </p:txBody>
      </p:sp>
      <p:sp>
        <p:nvSpPr>
          <p:cNvPr id="3" name="Subtitle 2"/>
          <p:cNvSpPr>
            <a:spLocks noGrp="1"/>
          </p:cNvSpPr>
          <p:nvPr>
            <p:ph type="subTitle" idx="1"/>
          </p:nvPr>
        </p:nvSpPr>
        <p:spPr>
          <a:xfrm>
            <a:off x="3923928" y="908720"/>
            <a:ext cx="5032648" cy="1152128"/>
          </a:xfrm>
        </p:spPr>
        <p:txBody>
          <a:bodyPr>
            <a:normAutofit fontScale="92500" lnSpcReduction="10000"/>
          </a:bodyPr>
          <a:lstStyle/>
          <a:p>
            <a:pPr algn="l"/>
            <a:r>
              <a:rPr lang="en-GB" sz="3800" b="1" dirty="0">
                <a:solidFill>
                  <a:srgbClr val="FF00FF"/>
                </a:solidFill>
                <a:latin typeface="Source Sans Pro"/>
              </a:rPr>
              <a:t>Engagement &amp; Participation</a:t>
            </a:r>
            <a:endParaRPr lang="en-GB" sz="28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WILP---18.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1" y="5114925"/>
            <a:ext cx="54102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84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ity of Culture 2021\Consultations\Photos - Cultural Consultations\WP_20160817_20_12_47_Pr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37535" b="18582"/>
          <a:stretch/>
        </p:blipFill>
        <p:spPr bwMode="auto">
          <a:xfrm>
            <a:off x="1" y="4603939"/>
            <a:ext cx="9143999" cy="225406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457200" y="476672"/>
            <a:ext cx="8229600" cy="940965"/>
          </a:xfrm>
        </p:spPr>
        <p:txBody>
          <a:bodyPr/>
          <a:lstStyle/>
          <a:p>
            <a:r>
              <a:rPr lang="en-GB" dirty="0">
                <a:solidFill>
                  <a:srgbClr val="FF0066"/>
                </a:solidFill>
                <a:sym typeface="Wingdings"/>
              </a:rPr>
              <a:t/>
            </a:r>
            <a:br>
              <a:rPr lang="en-GB" dirty="0">
                <a:solidFill>
                  <a:srgbClr val="FF0066"/>
                </a:solidFill>
                <a:sym typeface="Wingdings"/>
              </a:rPr>
            </a:br>
            <a:r>
              <a:rPr lang="en-GB" dirty="0" smtClean="0">
                <a:solidFill>
                  <a:srgbClr val="FF0066"/>
                </a:solidFill>
                <a:sym typeface="Wingdings"/>
              </a:rPr>
              <a:t> </a:t>
            </a:r>
            <a:r>
              <a:rPr lang="en-GB" dirty="0">
                <a:solidFill>
                  <a:srgbClr val="FF0066"/>
                </a:solidFill>
                <a:sym typeface="Wingdings"/>
              </a:rPr>
              <a:t>OVERALL </a:t>
            </a:r>
            <a:r>
              <a:rPr lang="en-GB" dirty="0" smtClean="0"/>
              <a:t>Reach</a:t>
            </a:r>
            <a:br>
              <a:rPr lang="en-GB" dirty="0" smtClean="0"/>
            </a:br>
            <a:r>
              <a:rPr lang="en-GB" dirty="0" smtClean="0"/>
              <a:t>&gt;</a:t>
            </a:r>
            <a:r>
              <a:rPr lang="en-GB" b="1" dirty="0" smtClean="0">
                <a:solidFill>
                  <a:srgbClr val="FF0066"/>
                </a:solidFill>
              </a:rPr>
              <a:t>30,000 </a:t>
            </a:r>
            <a:r>
              <a:rPr lang="en-GB" dirty="0"/>
              <a:t>individuals </a:t>
            </a:r>
            <a:r>
              <a:rPr lang="en-GB" dirty="0" smtClean="0">
                <a:solidFill>
                  <a:srgbClr val="FF0066"/>
                </a:solidFill>
                <a:sym typeface="Wingdings"/>
              </a:rPr>
              <a:t></a:t>
            </a:r>
            <a:r>
              <a:rPr lang="en-GB" dirty="0">
                <a:solidFill>
                  <a:srgbClr val="FF0066"/>
                </a:solidFill>
              </a:rPr>
              <a:t/>
            </a:r>
            <a:br>
              <a:rPr lang="en-GB" dirty="0">
                <a:solidFill>
                  <a:srgbClr val="FF0066"/>
                </a:solidFill>
              </a:rPr>
            </a:br>
            <a:endParaRPr lang="en-GB" dirty="0">
              <a:solidFill>
                <a:srgbClr val="FF00FF"/>
              </a:solidFill>
            </a:endParaRPr>
          </a:p>
        </p:txBody>
      </p:sp>
      <p:sp>
        <p:nvSpPr>
          <p:cNvPr id="3" name="Content Placeholder 2"/>
          <p:cNvSpPr>
            <a:spLocks noGrp="1"/>
          </p:cNvSpPr>
          <p:nvPr>
            <p:ph idx="1"/>
          </p:nvPr>
        </p:nvSpPr>
        <p:spPr/>
        <p:txBody>
          <a:bodyPr>
            <a:normAutofit/>
          </a:bodyPr>
          <a:lstStyle/>
          <a:p>
            <a:pPr marL="0" indent="0" algn="ctr">
              <a:buNone/>
            </a:pPr>
            <a:r>
              <a:rPr lang="en-GB" sz="1600" dirty="0"/>
              <a:t>Youth </a:t>
            </a:r>
            <a:r>
              <a:rPr lang="en-GB" sz="1600" dirty="0">
                <a:solidFill>
                  <a:srgbClr val="FF0066"/>
                </a:solidFill>
              </a:rPr>
              <a:t>|</a:t>
            </a:r>
            <a:r>
              <a:rPr lang="en-GB" sz="1600" dirty="0"/>
              <a:t> Music </a:t>
            </a:r>
            <a:r>
              <a:rPr lang="en-GB" sz="1600" dirty="0">
                <a:solidFill>
                  <a:srgbClr val="FF0066"/>
                </a:solidFill>
              </a:rPr>
              <a:t>|</a:t>
            </a:r>
            <a:r>
              <a:rPr lang="en-GB" sz="1600" dirty="0"/>
              <a:t> Visual Arts </a:t>
            </a:r>
            <a:r>
              <a:rPr lang="en-GB" sz="1600" dirty="0">
                <a:solidFill>
                  <a:srgbClr val="FF0066"/>
                </a:solidFill>
              </a:rPr>
              <a:t>|</a:t>
            </a:r>
            <a:r>
              <a:rPr lang="en-GB" sz="1600" dirty="0"/>
              <a:t> History &amp; Heritage </a:t>
            </a:r>
            <a:r>
              <a:rPr lang="en-GB" sz="1600" dirty="0">
                <a:solidFill>
                  <a:srgbClr val="FF0066"/>
                </a:solidFill>
              </a:rPr>
              <a:t>|</a:t>
            </a:r>
            <a:r>
              <a:rPr lang="en-GB" sz="1600" dirty="0"/>
              <a:t> Film </a:t>
            </a:r>
            <a:r>
              <a:rPr lang="en-GB" sz="1600" dirty="0">
                <a:solidFill>
                  <a:srgbClr val="FF0066"/>
                </a:solidFill>
              </a:rPr>
              <a:t>|</a:t>
            </a:r>
            <a:r>
              <a:rPr lang="en-GB" sz="1600" dirty="0"/>
              <a:t> Literature &amp; Spoken Word </a:t>
            </a:r>
            <a:r>
              <a:rPr lang="en-GB" sz="1600" dirty="0">
                <a:solidFill>
                  <a:srgbClr val="FF0066"/>
                </a:solidFill>
              </a:rPr>
              <a:t>| </a:t>
            </a:r>
            <a:r>
              <a:rPr lang="en-GB" sz="1600" dirty="0" smtClean="0"/>
              <a:t>Theatre  &amp; </a:t>
            </a:r>
            <a:r>
              <a:rPr lang="en-GB" sz="1600" dirty="0"/>
              <a:t>Dance </a:t>
            </a:r>
            <a:r>
              <a:rPr lang="en-GB" sz="1600" dirty="0">
                <a:solidFill>
                  <a:srgbClr val="FF0066"/>
                </a:solidFill>
              </a:rPr>
              <a:t>|</a:t>
            </a:r>
            <a:r>
              <a:rPr lang="en-GB" sz="1600" dirty="0"/>
              <a:t> Fashion &amp; Applied </a:t>
            </a:r>
            <a:r>
              <a:rPr lang="en-GB" sz="1600" dirty="0" smtClean="0"/>
              <a:t>Arts  </a:t>
            </a:r>
            <a:r>
              <a:rPr lang="en-GB" sz="1600" dirty="0">
                <a:solidFill>
                  <a:srgbClr val="FF0066"/>
                </a:solidFill>
              </a:rPr>
              <a:t>&amp;</a:t>
            </a:r>
            <a:endParaRPr lang="en-GB" sz="1600" dirty="0"/>
          </a:p>
          <a:p>
            <a:pPr marL="0" indent="0" algn="ctr">
              <a:buNone/>
            </a:pPr>
            <a:r>
              <a:rPr lang="en-GB" sz="1600" dirty="0"/>
              <a:t>Community Planning &amp; </a:t>
            </a:r>
            <a:r>
              <a:rPr lang="en-GB" sz="1600" dirty="0" smtClean="0"/>
              <a:t>Creative Renfrewshire partnership </a:t>
            </a:r>
            <a:r>
              <a:rPr lang="en-GB" sz="1600" dirty="0"/>
              <a:t>events</a:t>
            </a:r>
          </a:p>
          <a:p>
            <a:pPr lvl="1">
              <a:buFont typeface="Wingdings" pitchFamily="2" charset="2"/>
              <a:buChar char="ü"/>
              <a:defRPr/>
            </a:pPr>
            <a:r>
              <a:rPr lang="en-GB" sz="1400" dirty="0"/>
              <a:t> Conference events</a:t>
            </a:r>
          </a:p>
          <a:p>
            <a:pPr lvl="1">
              <a:buFont typeface="Wingdings" pitchFamily="2" charset="2"/>
              <a:buChar char="ü"/>
              <a:defRPr/>
            </a:pPr>
            <a:r>
              <a:rPr lang="en-GB" sz="1400" dirty="0"/>
              <a:t> Localised community events  </a:t>
            </a:r>
          </a:p>
          <a:p>
            <a:pPr lvl="1">
              <a:buFont typeface="Wingdings" pitchFamily="2" charset="2"/>
              <a:buChar char="ü"/>
              <a:defRPr/>
            </a:pPr>
            <a:r>
              <a:rPr lang="en-GB" sz="1400" dirty="0"/>
              <a:t> Focus groups</a:t>
            </a:r>
          </a:p>
          <a:p>
            <a:pPr lvl="1">
              <a:buFont typeface="Wingdings" pitchFamily="2" charset="2"/>
              <a:buChar char="ü"/>
              <a:defRPr/>
            </a:pPr>
            <a:r>
              <a:rPr lang="en-GB" sz="1400" dirty="0"/>
              <a:t> Tenants meetings</a:t>
            </a:r>
          </a:p>
          <a:p>
            <a:pPr lvl="1">
              <a:buFont typeface="Wingdings" pitchFamily="2" charset="2"/>
              <a:buChar char="ü"/>
              <a:defRPr/>
            </a:pPr>
            <a:r>
              <a:rPr lang="en-GB" sz="1400" dirty="0"/>
              <a:t> </a:t>
            </a:r>
            <a:r>
              <a:rPr lang="en-GB" sz="1400" dirty="0" smtClean="0"/>
              <a:t>Culture bus tours</a:t>
            </a:r>
          </a:p>
          <a:p>
            <a:pPr lvl="1">
              <a:buFont typeface="Wingdings" pitchFamily="2" charset="2"/>
              <a:buChar char="ü"/>
              <a:defRPr/>
            </a:pPr>
            <a:r>
              <a:rPr lang="en-GB" sz="1400" dirty="0" smtClean="0"/>
              <a:t>Participatory activities</a:t>
            </a:r>
            <a:endParaRPr lang="en-GB" sz="1400" dirty="0"/>
          </a:p>
          <a:p>
            <a:pPr>
              <a:spcBef>
                <a:spcPts val="600"/>
              </a:spcBef>
              <a:defRPr/>
            </a:pPr>
            <a:r>
              <a:rPr lang="en-GB" sz="1400" dirty="0"/>
              <a:t> </a:t>
            </a:r>
            <a:r>
              <a:rPr lang="en-GB" sz="1400" b="1" dirty="0">
                <a:solidFill>
                  <a:srgbClr val="E5004E"/>
                </a:solidFill>
              </a:rPr>
              <a:t>1,000</a:t>
            </a:r>
            <a:r>
              <a:rPr lang="en-GB" sz="1400" dirty="0"/>
              <a:t> responses to the ‘What’s Our Story’ campaign</a:t>
            </a:r>
          </a:p>
          <a:p>
            <a:pPr>
              <a:spcBef>
                <a:spcPts val="600"/>
              </a:spcBef>
              <a:defRPr/>
            </a:pPr>
            <a:r>
              <a:rPr lang="en-GB" sz="1400" b="1" dirty="0">
                <a:solidFill>
                  <a:srgbClr val="E5004E"/>
                </a:solidFill>
              </a:rPr>
              <a:t>100s</a:t>
            </a:r>
            <a:r>
              <a:rPr lang="en-GB" sz="1400" dirty="0"/>
              <a:t> more to Paisley Daily Express ‘Why I Love Paisley’ campaign</a:t>
            </a:r>
          </a:p>
          <a:p>
            <a:pPr marL="0" indent="0" algn="ctr">
              <a:buNone/>
            </a:pPr>
            <a:endParaRPr lang="en-GB" sz="1400" dirty="0"/>
          </a:p>
          <a:p>
            <a:pPr marL="0" indent="0" algn="ctr">
              <a:buNone/>
            </a:pPr>
            <a:endParaRPr lang="en-GB" sz="1600" dirty="0"/>
          </a:p>
          <a:p>
            <a:pPr marL="0" indent="0" algn="ctr">
              <a:buNone/>
            </a:pPr>
            <a:endParaRPr lang="en-GB" sz="1600" dirty="0"/>
          </a:p>
        </p:txBody>
      </p:sp>
    </p:spTree>
    <p:extLst>
      <p:ext uri="{BB962C8B-B14F-4D97-AF65-F5344CB8AC3E}">
        <p14:creationId xmlns:p14="http://schemas.microsoft.com/office/powerpoint/2010/main" val="113770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p:txBody>
          <a:bodyPr/>
          <a:lstStyle/>
          <a:p>
            <a:pPr eaLnBrk="1" hangingPunct="1"/>
            <a:endParaRPr lang="en-GB" altLang="en-US">
              <a:latin typeface="Source Sans Pro" panose="020B0503030403020204"/>
              <a:ea typeface="Source Sans Pro" panose="020B0503030403020204"/>
              <a:cs typeface="Source Sans Pro" panose="020B0503030403020204"/>
            </a:endParaRPr>
          </a:p>
        </p:txBody>
      </p:sp>
      <p:pic>
        <p:nvPicPr>
          <p:cNvPr id="23555" name="Picture 4" descr="media.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91440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ontent Placeholder 2"/>
          <p:cNvSpPr txBox="1">
            <a:spLocks/>
          </p:cNvSpPr>
          <p:nvPr/>
        </p:nvSpPr>
        <p:spPr bwMode="auto">
          <a:xfrm>
            <a:off x="971550" y="765175"/>
            <a:ext cx="63468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Char char="•"/>
            </a:pPr>
            <a:endParaRPr lang="en-GB" altLang="en-US" sz="2600">
              <a:latin typeface="Source Sans Pro" panose="020B0503030403020204"/>
              <a:ea typeface="Source Sans Pro" panose="020B0503030403020204"/>
              <a:cs typeface="Source Sans Pro" panose="020B0503030403020204"/>
            </a:endParaRPr>
          </a:p>
        </p:txBody>
      </p:sp>
      <p:sp>
        <p:nvSpPr>
          <p:cNvPr id="23557" name="Rectangle 6"/>
          <p:cNvSpPr>
            <a:spLocks noChangeArrowheads="1"/>
          </p:cNvSpPr>
          <p:nvPr/>
        </p:nvSpPr>
        <p:spPr bwMode="auto">
          <a:xfrm>
            <a:off x="1908175" y="333375"/>
            <a:ext cx="54721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GB" altLang="en-US" sz="3600" b="1">
                <a:solidFill>
                  <a:schemeClr val="bg1"/>
                </a:solidFill>
                <a:latin typeface="Calibri" panose="020F0502020204030204" pitchFamily="34" charset="0"/>
              </a:rPr>
              <a:t>paisley2021.com</a:t>
            </a:r>
          </a:p>
          <a:p>
            <a:pPr eaLnBrk="1" hangingPunct="1">
              <a:lnSpc>
                <a:spcPct val="150000"/>
              </a:lnSpc>
            </a:pPr>
            <a:r>
              <a:rPr lang="en-GB" altLang="en-US" sz="3600" b="1">
                <a:solidFill>
                  <a:schemeClr val="bg1"/>
                </a:solidFill>
                <a:latin typeface="Calibri" panose="020F0502020204030204" pitchFamily="34" charset="0"/>
              </a:rPr>
              <a:t>facebook.com/paisley2021</a:t>
            </a:r>
          </a:p>
          <a:p>
            <a:pPr eaLnBrk="1" hangingPunct="1">
              <a:lnSpc>
                <a:spcPct val="150000"/>
              </a:lnSpc>
            </a:pPr>
            <a:r>
              <a:rPr lang="en-GB" altLang="en-US" sz="3600" b="1">
                <a:solidFill>
                  <a:schemeClr val="bg1"/>
                </a:solidFill>
                <a:latin typeface="Calibri" panose="020F0502020204030204" pitchFamily="34" charset="0"/>
              </a:rPr>
              <a:t>twitter.com/paisley2021</a:t>
            </a:r>
          </a:p>
          <a:p>
            <a:pPr eaLnBrk="1" hangingPunct="1">
              <a:lnSpc>
                <a:spcPct val="150000"/>
              </a:lnSpc>
            </a:pPr>
            <a:r>
              <a:rPr lang="en-GB" altLang="en-US" sz="3600" b="1">
                <a:solidFill>
                  <a:schemeClr val="bg1"/>
                </a:solidFill>
                <a:latin typeface="Calibri" panose="020F0502020204030204" pitchFamily="34" charset="0"/>
              </a:rPr>
              <a:t>instagram.com/paisley2021</a:t>
            </a:r>
            <a:endParaRPr lang="en-GB" altLang="en-US" sz="3600">
              <a:solidFill>
                <a:schemeClr val="bg1"/>
              </a:solidFill>
              <a:latin typeface="Calibri" panose="020F0502020204030204" pitchFamily="34" charset="0"/>
            </a:endParaRPr>
          </a:p>
        </p:txBody>
      </p:sp>
    </p:spTree>
    <p:extLst>
      <p:ext uri="{BB962C8B-B14F-4D97-AF65-F5344CB8AC3E}">
        <p14:creationId xmlns:p14="http://schemas.microsoft.com/office/powerpoint/2010/main" val="2531376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aisley2021Powerpoint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2120</TotalTime>
  <Words>520</Words>
  <Application>Microsoft Office PowerPoint</Application>
  <PresentationFormat>On-screen Show (4:3)</PresentationFormat>
  <Paragraphs>87</Paragraphs>
  <Slides>18</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Segoe UI</vt:lpstr>
      <vt:lpstr>Source Sans Pro</vt:lpstr>
      <vt:lpstr>Wingdings</vt:lpstr>
      <vt:lpstr>ヒラギノ角ゴ Pro W3</vt:lpstr>
      <vt:lpstr>Paisley2021PowerpointTemplate</vt:lpstr>
      <vt:lpstr>Acrobat Document</vt:lpstr>
      <vt:lpstr>Paisley’s Bid  for UK City of Culture 2021 </vt:lpstr>
      <vt:lpstr>“Cultural programmes are the rocket fuel of regeneration”</vt:lpstr>
      <vt:lpstr>PowerPoint Presentation</vt:lpstr>
      <vt:lpstr>Competition process and timetable</vt:lpstr>
      <vt:lpstr>Why Paisley?</vt:lpstr>
      <vt:lpstr>Paisley – Our Pitch</vt:lpstr>
      <vt:lpstr>Paisley 2021</vt:lpstr>
      <vt:lpstr>  OVERALL Reach &gt;30,000 individuals  </vt:lpstr>
      <vt:lpstr>PowerPoint Presentation</vt:lpstr>
      <vt:lpstr>How to use it</vt:lpstr>
      <vt:lpstr>Culture Bus Tours</vt:lpstr>
      <vt:lpstr>PowerPoint Presentation</vt:lpstr>
      <vt:lpstr>Schools / Youth Voice</vt:lpstr>
      <vt:lpstr>Business @Paisley2021</vt:lpstr>
      <vt:lpstr>Culture, Events and Heritage Fund</vt:lpstr>
      <vt:lpstr>PowerPoint Presentation</vt:lpstr>
      <vt:lpstr>A live learning environment </vt:lpstr>
      <vt:lpstr>PowerPoint Presentation</vt:lpstr>
    </vt:vector>
  </TitlesOfParts>
  <Company>Renfrewshire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Council</dc:title>
  <dc:creator>Stuart McMillan</dc:creator>
  <cp:lastModifiedBy>Emma Scott</cp:lastModifiedBy>
  <cp:revision>117</cp:revision>
  <cp:lastPrinted>2017-04-11T11:20:13Z</cp:lastPrinted>
  <dcterms:created xsi:type="dcterms:W3CDTF">2017-03-26T09:13:03Z</dcterms:created>
  <dcterms:modified xsi:type="dcterms:W3CDTF">2017-06-07T10:40:10Z</dcterms:modified>
</cp:coreProperties>
</file>