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57" r:id="rId4"/>
    <p:sldId id="259" r:id="rId5"/>
    <p:sldId id="260" r:id="rId6"/>
    <p:sldId id="261" r:id="rId7"/>
    <p:sldId id="262" r:id="rId8"/>
    <p:sldId id="263" r:id="rId9"/>
    <p:sldId id="271" r:id="rId10"/>
    <p:sldId id="265" r:id="rId11"/>
    <p:sldId id="266" r:id="rId12"/>
    <p:sldId id="267" r:id="rId13"/>
    <p:sldId id="268" r:id="rId14"/>
    <p:sldId id="269" r:id="rId15"/>
    <p:sldId id="272" r:id="rId16"/>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66" d="100"/>
          <a:sy n="66" d="100"/>
        </p:scale>
        <p:origin x="-636" y="-114"/>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2670" y="-222"/>
      </p:cViewPr>
      <p:guideLst>
        <p:guide orient="horz" pos="3127"/>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7589BB60-D4C6-4AE1-9DCA-8E2C7C4FAC9D}" type="datetimeFigureOut">
              <a:rPr lang="en-GB" smtClean="0"/>
              <a:t>30/05/2017</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76B17E2-842C-4B91-BF45-3CB9473EBAEA}" type="slidenum">
              <a:rPr lang="en-GB" smtClean="0"/>
              <a:t>‹#›</a:t>
            </a:fld>
            <a:endParaRPr lang="en-GB"/>
          </a:p>
        </p:txBody>
      </p:sp>
    </p:spTree>
    <p:extLst>
      <p:ext uri="{BB962C8B-B14F-4D97-AF65-F5344CB8AC3E}">
        <p14:creationId xmlns:p14="http://schemas.microsoft.com/office/powerpoint/2010/main" val="2959839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r>
              <a:rPr lang="en-GB" dirty="0" smtClean="0"/>
              <a:t>Thank you very much indeed for inviting me to be part of today’s sessions.  My name is Alison Strauss and I’m delighted to be here to tell</a:t>
            </a:r>
            <a:r>
              <a:rPr lang="en-GB" baseline="0" dirty="0" smtClean="0"/>
              <a:t> you a bit about the Hippodrome Silent Film Festival (or </a:t>
            </a:r>
            <a:r>
              <a:rPr lang="en-GB" baseline="0" dirty="0" err="1" smtClean="0"/>
              <a:t>HippFest</a:t>
            </a:r>
            <a:r>
              <a:rPr lang="en-GB" baseline="0" dirty="0" smtClean="0"/>
              <a:t>)</a:t>
            </a:r>
            <a:r>
              <a:rPr lang="en-GB" dirty="0" smtClean="0"/>
              <a:t>, some of the challenges we’ve faced, how we’ve overcome them… and some of the things we’re still wrestling with.</a:t>
            </a:r>
            <a:endParaRPr lang="en-GB" dirty="0"/>
          </a:p>
        </p:txBody>
      </p:sp>
      <p:sp>
        <p:nvSpPr>
          <p:cNvPr id="4" name="Slide Number Placeholder 3"/>
          <p:cNvSpPr>
            <a:spLocks noGrp="1"/>
          </p:cNvSpPr>
          <p:nvPr>
            <p:ph type="sldNum" sz="quarter" idx="10"/>
          </p:nvPr>
        </p:nvSpPr>
        <p:spPr/>
        <p:txBody>
          <a:bodyPr/>
          <a:lstStyle/>
          <a:p>
            <a:fld id="{C76B17E2-842C-4B91-BF45-3CB9473EBAEA}" type="slidenum">
              <a:rPr lang="en-GB" smtClean="0"/>
              <a:t>1</a:t>
            </a:fld>
            <a:endParaRPr lang="en-GB"/>
          </a:p>
        </p:txBody>
      </p:sp>
    </p:spTree>
    <p:extLst>
      <p:ext uri="{BB962C8B-B14F-4D97-AF65-F5344CB8AC3E}">
        <p14:creationId xmlns:p14="http://schemas.microsoft.com/office/powerpoint/2010/main" val="2091483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Despite the negative perceptions from outside, pride in the town is very fierce.</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a:t>Some of the older generation still call the cinema ‘</a:t>
            </a:r>
            <a:r>
              <a:rPr lang="en-GB" dirty="0" err="1"/>
              <a:t>Dicksons</a:t>
            </a:r>
            <a:r>
              <a:rPr lang="en-GB" dirty="0"/>
              <a:t>’  - the pioneering local entrepreneur whose brain-child the cinema was back in the silent era’s heyday, and the proprietor for decades. </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a:t>The very concept of the </a:t>
            </a:r>
            <a:r>
              <a:rPr lang="en-GB" dirty="0" err="1"/>
              <a:t>HippFest</a:t>
            </a:r>
            <a:r>
              <a:rPr lang="en-GB" dirty="0"/>
              <a:t> celebrates this pioneer’s vision as well as the films we show.  We screen the earliest Bo’ness Fair films, made by Mr Dickson himself, which really resonates with local people.  </a:t>
            </a:r>
            <a:r>
              <a:rPr lang="en-GB" dirty="0" smtClean="0"/>
              <a:t>We root the programme in the local area. </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We </a:t>
            </a:r>
            <a:r>
              <a:rPr lang="en-GB" dirty="0" smtClean="0"/>
              <a:t>also screen films </a:t>
            </a:r>
            <a:r>
              <a:rPr lang="en-GB" dirty="0"/>
              <a:t>featuring locally-born James Finlayson, </a:t>
            </a:r>
            <a:r>
              <a:rPr lang="en-GB" dirty="0" smtClean="0"/>
              <a:t>(co-star </a:t>
            </a:r>
            <a:r>
              <a:rPr lang="en-GB" dirty="0"/>
              <a:t>to Laurel and </a:t>
            </a:r>
            <a:r>
              <a:rPr lang="en-GB" dirty="0" smtClean="0"/>
              <a:t>Hardy), </a:t>
            </a:r>
            <a:r>
              <a:rPr lang="en-GB" dirty="0"/>
              <a:t>and shorts from the National Library of Scotland’s Moving Image Archive documenting the industrial and cultural heritage of the local area and Scotland</a:t>
            </a:r>
            <a:r>
              <a:rPr lang="en-GB" dirty="0" smtClean="0"/>
              <a:t>.</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a:t>Those statements in the slide are taken from an independent survey last year  of attenders who indicated they had “sometimes” or “often” “experienced these things as a result of attending a Hippodrome screening.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76B17E2-842C-4B91-BF45-3CB9473EBAEA}" type="slidenum">
              <a:rPr lang="en-GB" smtClean="0"/>
              <a:t>10</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744" y="696119"/>
            <a:ext cx="4867275" cy="365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6911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We’re </a:t>
            </a:r>
            <a:r>
              <a:rPr lang="en-GB" dirty="0"/>
              <a:t>committed to making sure we are accessible for those with low </a:t>
            </a:r>
            <a:r>
              <a:rPr lang="en-GB" dirty="0" smtClean="0"/>
              <a:t>incomes but this is one of our biggest challenges because </a:t>
            </a:r>
            <a:r>
              <a:rPr lang="en-GB" dirty="0"/>
              <a:t>m</a:t>
            </a:r>
            <a:r>
              <a:rPr lang="en-GB" dirty="0" smtClean="0"/>
              <a:t>ounting </a:t>
            </a:r>
            <a:r>
              <a:rPr lang="en-GB" dirty="0" smtClean="0"/>
              <a:t>a silent film festival is very </a:t>
            </a:r>
            <a:r>
              <a:rPr lang="en-GB" dirty="0" smtClean="0"/>
              <a:t>expensive.  </a:t>
            </a:r>
            <a:r>
              <a:rPr lang="en-GB" dirty="0"/>
              <a:t>T</a:t>
            </a:r>
            <a:r>
              <a:rPr lang="en-GB" dirty="0" smtClean="0"/>
              <a:t>he </a:t>
            </a:r>
            <a:r>
              <a:rPr lang="en-GB" dirty="0" smtClean="0"/>
              <a:t>box office only accounts for around 10% of the overall income needed. </a:t>
            </a:r>
            <a:endParaRPr lang="en-GB" dirty="0" smtClean="0"/>
          </a:p>
          <a:p>
            <a:pPr marL="171450" indent="-171450">
              <a:buFont typeface="Arial" pitchFamily="34" charset="0"/>
              <a:buChar char="•"/>
            </a:pPr>
            <a:r>
              <a:rPr lang="en-GB" dirty="0" smtClean="0"/>
              <a:t>We </a:t>
            </a:r>
            <a:r>
              <a:rPr lang="en-GB" dirty="0" smtClean="0"/>
              <a:t>have met this challenge by securing business sponsorship to deliver a Community Tour taking silent cinema, live music and other engagement activities to venues across the wider Bo’ness area, with no admission charge. </a:t>
            </a:r>
          </a:p>
          <a:p>
            <a:pPr marL="171450" indent="-171450">
              <a:buFont typeface="Arial" pitchFamily="34" charset="0"/>
              <a:buChar char="•"/>
            </a:pPr>
            <a:endParaRPr lang="en-GB" dirty="0" smtClean="0"/>
          </a:p>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C76B17E2-842C-4B91-BF45-3CB9473EBAEA}" type="slidenum">
              <a:rPr lang="en-GB" smtClean="0"/>
              <a:t>11</a:t>
            </a:fld>
            <a:endParaRPr lang="en-GB"/>
          </a:p>
        </p:txBody>
      </p:sp>
    </p:spTree>
    <p:extLst>
      <p:ext uri="{BB962C8B-B14F-4D97-AF65-F5344CB8AC3E}">
        <p14:creationId xmlns:p14="http://schemas.microsoft.com/office/powerpoint/2010/main" val="3890106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Another challenge has been ensuring our </a:t>
            </a:r>
            <a:r>
              <a:rPr lang="en-GB" dirty="0" smtClean="0"/>
              <a:t>schools programme is relevant.  We learned the hard way and have cancelled a couple of workshops because of insufficient take up.</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Our </a:t>
            </a:r>
            <a:r>
              <a:rPr lang="en-GB" dirty="0" smtClean="0"/>
              <a:t>most successful education sector workshops have been when we have worked with primary schools to devise and deliver the workshops rather than programming in third parties. </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This </a:t>
            </a:r>
            <a:r>
              <a:rPr lang="en-GB" dirty="0" smtClean="0"/>
              <a:t>image is of Windsor Park primary school pupils led a workshop ‘Silent Sing and Sign’ inspired by the silent era when deaf and hard of hearing people were on a level playing field with hearing audiences.  </a:t>
            </a:r>
            <a:endParaRPr lang="en-GB" dirty="0"/>
          </a:p>
        </p:txBody>
      </p:sp>
      <p:sp>
        <p:nvSpPr>
          <p:cNvPr id="4" name="Slide Number Placeholder 3"/>
          <p:cNvSpPr>
            <a:spLocks noGrp="1"/>
          </p:cNvSpPr>
          <p:nvPr>
            <p:ph type="sldNum" sz="quarter" idx="10"/>
          </p:nvPr>
        </p:nvSpPr>
        <p:spPr/>
        <p:txBody>
          <a:bodyPr/>
          <a:lstStyle/>
          <a:p>
            <a:fld id="{C76B17E2-842C-4B91-BF45-3CB9473EBAEA}" type="slidenum">
              <a:rPr lang="en-GB" smtClean="0"/>
              <a:t>12</a:t>
            </a:fld>
            <a:endParaRPr lang="en-GB"/>
          </a:p>
        </p:txBody>
      </p:sp>
    </p:spTree>
    <p:extLst>
      <p:ext uri="{BB962C8B-B14F-4D97-AF65-F5344CB8AC3E}">
        <p14:creationId xmlns:p14="http://schemas.microsoft.com/office/powerpoint/2010/main" val="3263843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One of the toughest nuts to crack has been connecting with an audience of 12-25-year-olds.  These are some of the projects we’ve run targeting this age group.  The key common denominator is their active hands-on nature.</a:t>
            </a:r>
          </a:p>
          <a:p>
            <a:pPr marL="171450" indent="-171450">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fld id="{C76B17E2-842C-4B91-BF45-3CB9473EBAEA}" type="slidenum">
              <a:rPr lang="en-GB" smtClean="0"/>
              <a:t>13</a:t>
            </a:fld>
            <a:endParaRPr lang="en-GB"/>
          </a:p>
        </p:txBody>
      </p:sp>
    </p:spTree>
    <p:extLst>
      <p:ext uri="{BB962C8B-B14F-4D97-AF65-F5344CB8AC3E}">
        <p14:creationId xmlns:p14="http://schemas.microsoft.com/office/powerpoint/2010/main" val="3415548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Getting cafes and restaurants to meet demand – resistance to adjusting opening hours – chip shop shuts at 7pm on Saturday and stays closed all day Sunday - we want to fill the gap of catering but it goes against what we’re trying to achieve to  bring in external providers</a:t>
            </a:r>
          </a:p>
          <a:p>
            <a:endParaRPr lang="en-GB" dirty="0" smtClean="0"/>
          </a:p>
          <a:p>
            <a:r>
              <a:rPr lang="en-GB" dirty="0" smtClean="0"/>
              <a:t>Transport – challenge to bring people to town when there is no mainline train station and bus service is limited. </a:t>
            </a:r>
            <a:r>
              <a:rPr lang="en-GB" dirty="0"/>
              <a:t> </a:t>
            </a:r>
            <a:r>
              <a:rPr lang="en-GB" dirty="0" smtClean="0"/>
              <a:t>Tried taxi with limited success – will attempt again next year</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C76B17E2-842C-4B91-BF45-3CB9473EBAEA}" type="slidenum">
              <a:rPr lang="en-GB" smtClean="0"/>
              <a:t>14</a:t>
            </a:fld>
            <a:endParaRPr lang="en-GB"/>
          </a:p>
        </p:txBody>
      </p:sp>
    </p:spTree>
    <p:extLst>
      <p:ext uri="{BB962C8B-B14F-4D97-AF65-F5344CB8AC3E}">
        <p14:creationId xmlns:p14="http://schemas.microsoft.com/office/powerpoint/2010/main" val="1327712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r>
              <a:rPr lang="en-GB" dirty="0" smtClean="0"/>
              <a:t>Thank you very much indeed for listening!</a:t>
            </a:r>
            <a:endParaRPr lang="en-GB" dirty="0"/>
          </a:p>
        </p:txBody>
      </p:sp>
      <p:sp>
        <p:nvSpPr>
          <p:cNvPr id="4" name="Slide Number Placeholder 3"/>
          <p:cNvSpPr>
            <a:spLocks noGrp="1"/>
          </p:cNvSpPr>
          <p:nvPr>
            <p:ph type="sldNum" sz="quarter" idx="10"/>
          </p:nvPr>
        </p:nvSpPr>
        <p:spPr/>
        <p:txBody>
          <a:bodyPr/>
          <a:lstStyle/>
          <a:p>
            <a:fld id="{C76B17E2-842C-4B91-BF45-3CB9473EBAEA}" type="slidenum">
              <a:rPr lang="en-GB" smtClean="0"/>
              <a:t>15</a:t>
            </a:fld>
            <a:endParaRPr lang="en-GB"/>
          </a:p>
        </p:txBody>
      </p:sp>
    </p:spTree>
    <p:extLst>
      <p:ext uri="{BB962C8B-B14F-4D97-AF65-F5344CB8AC3E}">
        <p14:creationId xmlns:p14="http://schemas.microsoft.com/office/powerpoint/2010/main" val="2091483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Bo’ness a smallish town on the Firth of Forth,</a:t>
            </a:r>
          </a:p>
          <a:p>
            <a:pPr marL="171450" indent="-171450">
              <a:buFont typeface="Arial" pitchFamily="34" charset="0"/>
              <a:buChar char="•"/>
            </a:pPr>
            <a:r>
              <a:rPr lang="en-GB" dirty="0"/>
              <a:t>A</a:t>
            </a:r>
            <a:r>
              <a:rPr lang="en-GB" dirty="0" smtClean="0"/>
              <a:t>round half-way between Edinburgh and Glasgow.  </a:t>
            </a:r>
          </a:p>
          <a:p>
            <a:pPr marL="171450" indent="-171450">
              <a:buFont typeface="Arial" pitchFamily="34" charset="0"/>
              <a:buChar char="•"/>
            </a:pPr>
            <a:r>
              <a:rPr lang="en-GB" dirty="0"/>
              <a:t>W</a:t>
            </a:r>
            <a:r>
              <a:rPr lang="en-GB" dirty="0" smtClean="0"/>
              <a:t>as a centre for heavy industry, coal-mining and one of Scotland's largest shipping ports.  </a:t>
            </a:r>
          </a:p>
          <a:p>
            <a:pPr marL="171450" indent="-171450">
              <a:buFont typeface="Arial" pitchFamily="34" charset="0"/>
              <a:buChar char="•"/>
            </a:pPr>
            <a:r>
              <a:rPr lang="en-GB" dirty="0" smtClean="0"/>
              <a:t>Now, the local population in Bo’ness are amongst the 15% most deprived in indexes of social deprivation. </a:t>
            </a:r>
          </a:p>
          <a:p>
            <a:pPr marL="171450" indent="-171450">
              <a:buFont typeface="Arial" pitchFamily="34" charset="0"/>
              <a:buChar char="•"/>
            </a:pPr>
            <a:r>
              <a:rPr lang="en-GB" dirty="0" smtClean="0"/>
              <a:t>Many key buildings within the town, as well as the harbour and foreshore area of Bo'ness have lain derelict for over 30 years.  </a:t>
            </a:r>
            <a:endParaRPr lang="en-GB" dirty="0"/>
          </a:p>
          <a:p>
            <a:pPr marL="171450" indent="-171450">
              <a:buFont typeface="Arial" pitchFamily="34" charset="0"/>
              <a:buChar char="•"/>
            </a:pPr>
            <a:r>
              <a:rPr lang="en-GB" dirty="0" smtClean="0"/>
              <a:t>There were some development proposals on the table but with the economic downturn and other engineering factors, these were stalled.   </a:t>
            </a:r>
          </a:p>
          <a:p>
            <a:pPr marL="171450" indent="-171450">
              <a:buFont typeface="Arial" pitchFamily="34" charset="0"/>
              <a:buChar char="•"/>
            </a:pPr>
            <a:r>
              <a:rPr lang="en-GB" dirty="0" smtClean="0"/>
              <a:t>In response the Bo'ness Townscape Heritage Initiative, with close community collaboration and support, secured Heritage Lottery Funding and Historic Environment Scotland </a:t>
            </a:r>
            <a:r>
              <a:rPr lang="en-GB" i="1" dirty="0" smtClean="0"/>
              <a:t>(Conservation Area Regeneration Scheme</a:t>
            </a:r>
            <a:r>
              <a:rPr lang="en-GB" dirty="0" smtClean="0"/>
              <a:t>) funding.  </a:t>
            </a:r>
          </a:p>
          <a:p>
            <a:pPr marL="171450" indent="-171450">
              <a:buFont typeface="Arial" pitchFamily="34" charset="0"/>
              <a:buChar char="•"/>
            </a:pPr>
            <a:r>
              <a:rPr lang="en-GB" dirty="0" smtClean="0"/>
              <a:t>The idea was to address the decline of the traditional town centre by a number of measures, critical amongst these being the restoration and operation of Scotland’s first purpose built cinema, the category A listed Hippodrome.</a:t>
            </a:r>
            <a:endParaRPr lang="en-GB" dirty="0"/>
          </a:p>
        </p:txBody>
      </p:sp>
      <p:sp>
        <p:nvSpPr>
          <p:cNvPr id="4" name="Slide Number Placeholder 3"/>
          <p:cNvSpPr>
            <a:spLocks noGrp="1"/>
          </p:cNvSpPr>
          <p:nvPr>
            <p:ph type="sldNum" sz="quarter" idx="10"/>
          </p:nvPr>
        </p:nvSpPr>
        <p:spPr/>
        <p:txBody>
          <a:bodyPr/>
          <a:lstStyle/>
          <a:p>
            <a:fld id="{C76B17E2-842C-4B91-BF45-3CB9473EBAEA}" type="slidenum">
              <a:rPr lang="en-GB" smtClean="0"/>
              <a:t>2</a:t>
            </a:fld>
            <a:endParaRPr lang="en-GB"/>
          </a:p>
        </p:txBody>
      </p:sp>
    </p:spTree>
    <p:extLst>
      <p:ext uri="{BB962C8B-B14F-4D97-AF65-F5344CB8AC3E}">
        <p14:creationId xmlns:p14="http://schemas.microsoft.com/office/powerpoint/2010/main" val="1760599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r>
              <a:rPr lang="en-GB" dirty="0" smtClean="0"/>
              <a:t>The Hippodrome first opened 1912 and had operated as a cinema until 1975, then became a bingo hall, then fell into disrepair.  After the restoration the management was taken on by Falkirk Council and it re-opened as a cinema in April 2009.  Now run by Falkirk Community Trust.  </a:t>
            </a:r>
          </a:p>
          <a:p>
            <a:endParaRPr lang="en-GB" dirty="0"/>
          </a:p>
          <a:p>
            <a:r>
              <a:rPr lang="en-GB" dirty="0" smtClean="0"/>
              <a:t>Research and stakeholder consultation </a:t>
            </a:r>
            <a:r>
              <a:rPr lang="en-GB" dirty="0"/>
              <a:t>(</a:t>
            </a:r>
            <a:r>
              <a:rPr lang="en-GB" dirty="0" smtClean="0"/>
              <a:t>2010) encouraged us </a:t>
            </a:r>
            <a:r>
              <a:rPr lang="en-GB" dirty="0"/>
              <a:t>to initiate an annual </a:t>
            </a:r>
            <a:r>
              <a:rPr lang="en-GB" dirty="0" smtClean="0"/>
              <a:t>festival as a key to spearheading  regeneration in the area. </a:t>
            </a:r>
          </a:p>
          <a:p>
            <a:endParaRPr lang="en-GB" dirty="0" smtClean="0"/>
          </a:p>
          <a:p>
            <a:r>
              <a:rPr lang="en-GB" dirty="0"/>
              <a:t>I</a:t>
            </a:r>
            <a:r>
              <a:rPr lang="en-GB" dirty="0" smtClean="0"/>
              <a:t>n 2011 we launched the Hippodrome Silent Film Festival (</a:t>
            </a:r>
            <a:r>
              <a:rPr lang="en-GB" dirty="0" err="1" smtClean="0"/>
              <a:t>HippFest</a:t>
            </a:r>
            <a:r>
              <a:rPr lang="en-GB" dirty="0" smtClean="0"/>
              <a:t>) linking the heritage of the building with the heritage of the film medium itself.  </a:t>
            </a:r>
          </a:p>
          <a:p>
            <a:endParaRPr lang="en-GB" dirty="0" smtClean="0"/>
          </a:p>
          <a:p>
            <a:r>
              <a:rPr lang="en-GB" dirty="0" smtClean="0"/>
              <a:t>We have held seven festivals annually in March so far. </a:t>
            </a:r>
            <a:endParaRPr lang="en-GB" dirty="0"/>
          </a:p>
          <a:p>
            <a:endParaRPr lang="en-GB" dirty="0" smtClean="0"/>
          </a:p>
        </p:txBody>
      </p:sp>
      <p:sp>
        <p:nvSpPr>
          <p:cNvPr id="4" name="Slide Number Placeholder 3"/>
          <p:cNvSpPr>
            <a:spLocks noGrp="1"/>
          </p:cNvSpPr>
          <p:nvPr>
            <p:ph type="sldNum" sz="quarter" idx="10"/>
          </p:nvPr>
        </p:nvSpPr>
        <p:spPr/>
        <p:txBody>
          <a:bodyPr/>
          <a:lstStyle/>
          <a:p>
            <a:fld id="{C76B17E2-842C-4B91-BF45-3CB9473EBAEA}" type="slidenum">
              <a:rPr lang="en-GB" smtClean="0"/>
              <a:t>3</a:t>
            </a:fld>
            <a:endParaRPr lang="en-GB"/>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777" y="744498"/>
            <a:ext cx="2297130" cy="192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434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smtClean="0"/>
              <a:t>This is our vision for </a:t>
            </a:r>
            <a:r>
              <a:rPr lang="en-GB" dirty="0" err="1" smtClean="0"/>
              <a:t>HippFest</a:t>
            </a:r>
            <a:r>
              <a:rPr lang="en-GB" dirty="0" smtClean="0"/>
              <a:t>. </a:t>
            </a:r>
            <a:r>
              <a:rPr lang="en-GB" dirty="0"/>
              <a:t> </a:t>
            </a:r>
            <a:endParaRPr lang="en-GB" dirty="0" smtClean="0"/>
          </a:p>
          <a:p>
            <a:endParaRPr lang="en-GB" dirty="0"/>
          </a:p>
          <a:p>
            <a:r>
              <a:rPr lang="en-GB" dirty="0" smtClean="0"/>
              <a:t>The principles underlying our notion of what the Festival could and should be were in place early on. These values (up on the slide) inform all our activities. </a:t>
            </a:r>
          </a:p>
          <a:p>
            <a:endParaRPr lang="en-GB" dirty="0" smtClean="0"/>
          </a:p>
          <a:p>
            <a:endParaRPr lang="en-GB" dirty="0"/>
          </a:p>
          <a:p>
            <a:endParaRPr lang="en-GB" dirty="0" smtClean="0"/>
          </a:p>
          <a:p>
            <a:endParaRPr lang="en-GB" dirty="0"/>
          </a:p>
        </p:txBody>
      </p:sp>
      <p:sp>
        <p:nvSpPr>
          <p:cNvPr id="4" name="Slide Number Placeholder 3"/>
          <p:cNvSpPr>
            <a:spLocks noGrp="1"/>
          </p:cNvSpPr>
          <p:nvPr>
            <p:ph type="sldNum" sz="quarter" idx="10"/>
          </p:nvPr>
        </p:nvSpPr>
        <p:spPr/>
        <p:txBody>
          <a:bodyPr/>
          <a:lstStyle/>
          <a:p>
            <a:fld id="{C76B17E2-842C-4B91-BF45-3CB9473EBAEA}" type="slidenum">
              <a:rPr lang="en-GB" smtClean="0"/>
              <a:t>4</a:t>
            </a:fld>
            <a:endParaRPr lang="en-GB"/>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544" y="543719"/>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456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Since </a:t>
            </a:r>
            <a:r>
              <a:rPr lang="en-GB" dirty="0" err="1" smtClean="0"/>
              <a:t>HippFest</a:t>
            </a:r>
            <a:r>
              <a:rPr lang="en-GB" dirty="0" smtClean="0"/>
              <a:t> was established we have welcomed over 11,000 people to Bo’ness to experience unique cinema experiences and to do so we have joined forces with community organisations and venues, visitor attractions, schools and businesses in the area.  These strong roots in the town have been key to </a:t>
            </a:r>
            <a:r>
              <a:rPr lang="en-GB" dirty="0" err="1" smtClean="0"/>
              <a:t>HippFest’s</a:t>
            </a:r>
            <a:r>
              <a:rPr lang="en-GB" dirty="0" smtClean="0"/>
              <a:t> success and have meant that, rather than just being parachuted in once a year, the Festival is part of the town and part of the pride that people have for Bo’ness.</a:t>
            </a:r>
          </a:p>
          <a:p>
            <a:endParaRPr lang="en-GB" dirty="0"/>
          </a:p>
          <a:p>
            <a:r>
              <a:rPr lang="en-GB" dirty="0"/>
              <a:t>I’d now like to show you a short film about </a:t>
            </a:r>
            <a:r>
              <a:rPr lang="en-GB" dirty="0" err="1"/>
              <a:t>HippFest</a:t>
            </a:r>
            <a:r>
              <a:rPr lang="en-GB" dirty="0"/>
              <a:t> to give you a wee flavour of people’s response to it.</a:t>
            </a:r>
          </a:p>
          <a:p>
            <a:r>
              <a:rPr lang="en-GB" dirty="0"/>
              <a:t>[Screen 2 minute film] https://vimeo.com/177529197</a:t>
            </a:r>
          </a:p>
          <a:p>
            <a:r>
              <a:rPr lang="en-GB" dirty="0"/>
              <a:t>password - HIPP16</a:t>
            </a:r>
          </a:p>
          <a:p>
            <a:endParaRPr lang="en-GB" dirty="0"/>
          </a:p>
        </p:txBody>
      </p:sp>
      <p:sp>
        <p:nvSpPr>
          <p:cNvPr id="4" name="Slide Number Placeholder 3"/>
          <p:cNvSpPr>
            <a:spLocks noGrp="1"/>
          </p:cNvSpPr>
          <p:nvPr>
            <p:ph type="sldNum" sz="quarter" idx="10"/>
          </p:nvPr>
        </p:nvSpPr>
        <p:spPr/>
        <p:txBody>
          <a:bodyPr/>
          <a:lstStyle/>
          <a:p>
            <a:fld id="{C76B17E2-842C-4B91-BF45-3CB9473EBAEA}" type="slidenum">
              <a:rPr lang="en-GB" smtClean="0"/>
              <a:t>5</a:t>
            </a:fld>
            <a:endParaRPr lang="en-GB"/>
          </a:p>
        </p:txBody>
      </p:sp>
    </p:spTree>
    <p:extLst>
      <p:ext uri="{BB962C8B-B14F-4D97-AF65-F5344CB8AC3E}">
        <p14:creationId xmlns:p14="http://schemas.microsoft.com/office/powerpoint/2010/main" val="4225379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There is a major visitor attraction in Bo’ness – the Bo’ness and </a:t>
            </a:r>
            <a:r>
              <a:rPr lang="en-GB" dirty="0" err="1" smtClean="0"/>
              <a:t>Kinneil</a:t>
            </a:r>
            <a:r>
              <a:rPr lang="en-GB" dirty="0" smtClean="0"/>
              <a:t> heritage railway and museum.  70,000 visitors in 2016 – sign saying “turn left for town centre shopping” but that’s it.  Resentment.  </a:t>
            </a:r>
          </a:p>
          <a:p>
            <a:pPr marL="171450" indent="-171450">
              <a:buFont typeface="Arial" pitchFamily="34" charset="0"/>
              <a:buChar char="•"/>
            </a:pPr>
            <a:r>
              <a:rPr lang="en-GB" dirty="0" smtClean="0"/>
              <a:t>Our challenge was how to </a:t>
            </a:r>
            <a:r>
              <a:rPr lang="en-GB" dirty="0"/>
              <a:t>encourage </a:t>
            </a:r>
            <a:r>
              <a:rPr lang="en-GB" dirty="0" smtClean="0"/>
              <a:t>footfall </a:t>
            </a:r>
            <a:r>
              <a:rPr lang="en-GB" dirty="0"/>
              <a:t>across the town, drawing people into Bo’ness – not just to come to the Hippodrome and go away again, but to shop and eat in the town, to stay the night and properly explore what the area has to offer.  </a:t>
            </a:r>
            <a:r>
              <a:rPr lang="en-GB" dirty="0" smtClean="0"/>
              <a:t>Good for us too as all helps </a:t>
            </a:r>
            <a:r>
              <a:rPr lang="en-GB" dirty="0"/>
              <a:t>create a truly buzzing atmosphere</a:t>
            </a:r>
            <a:r>
              <a:rPr lang="en-GB" dirty="0" smtClean="0"/>
              <a:t>.</a:t>
            </a:r>
            <a:endParaRPr lang="en-GB" dirty="0"/>
          </a:p>
          <a:p>
            <a:pPr marL="171450" indent="-171450">
              <a:buFont typeface="Arial" pitchFamily="34" charset="0"/>
              <a:buChar char="•"/>
            </a:pPr>
            <a:r>
              <a:rPr lang="en-GB" dirty="0" smtClean="0"/>
              <a:t>98% of </a:t>
            </a:r>
            <a:r>
              <a:rPr lang="en-GB" dirty="0" err="1" smtClean="0"/>
              <a:t>HippFest</a:t>
            </a:r>
            <a:r>
              <a:rPr lang="en-GB" dirty="0" smtClean="0"/>
              <a:t> survey respondents have told us that the Festival is their reason for visiting Bo’ness and we want to support the town to capitalise on that. </a:t>
            </a:r>
          </a:p>
          <a:p>
            <a:pPr marL="171450" indent="-171450">
              <a:buFont typeface="Arial" pitchFamily="34" charset="0"/>
              <a:buChar char="•"/>
            </a:pPr>
            <a:r>
              <a:rPr lang="en-GB" dirty="0" smtClean="0"/>
              <a:t>The window dressing competition encourages a collaborative feel and ‘dresses’ the town to enhance the festival atmosphere.  </a:t>
            </a:r>
          </a:p>
          <a:p>
            <a:pPr marL="171450" indent="-171450">
              <a:buFont typeface="Arial" pitchFamily="34" charset="0"/>
              <a:buChar char="•"/>
            </a:pPr>
            <a:r>
              <a:rPr lang="en-GB" dirty="0" smtClean="0"/>
              <a:t>All the businesses are listed in our printed brochure (9,000 circulation) (pages dedicated to ‘Love Bo’ness For Eating and Drinking’, ‘Love Bo’ness for shopping’) and maps are given to audiences</a:t>
            </a:r>
            <a:endParaRPr lang="en-GB" dirty="0"/>
          </a:p>
          <a:p>
            <a:pPr marL="171450" indent="-171450">
              <a:buFont typeface="Arial" pitchFamily="34" charset="0"/>
              <a:buChar char="•"/>
            </a:pPr>
            <a:r>
              <a:rPr lang="en-GB" dirty="0" smtClean="0"/>
              <a:t>The team stays in regular contact with the businesses through face-to-face visits, mutual/reciprocal use of social media and attendance at </a:t>
            </a:r>
            <a:r>
              <a:rPr lang="en-GB" dirty="0" err="1" smtClean="0"/>
              <a:t>Buzzness</a:t>
            </a:r>
            <a:r>
              <a:rPr lang="en-GB" dirty="0" smtClean="0"/>
              <a:t> the town’s business networking group.  They discuss all sorts and its not always relevant to us but maintaining the link is really important.</a:t>
            </a:r>
          </a:p>
          <a:p>
            <a:pPr marL="171450" indent="-171450">
              <a:buFont typeface="Arial" pitchFamily="34" charset="0"/>
              <a:buChar char="•"/>
            </a:pPr>
            <a:r>
              <a:rPr lang="en-GB" dirty="0" smtClean="0"/>
              <a:t>Took over a vacant shop as a Festival hub, in the heart of the town</a:t>
            </a:r>
          </a:p>
          <a:p>
            <a:pPr marL="171450" indent="-171450">
              <a:buFont typeface="Arial" pitchFamily="34" charset="0"/>
              <a:buChar char="•"/>
            </a:pPr>
            <a:r>
              <a:rPr lang="en-GB" dirty="0" smtClean="0"/>
              <a:t>Some shops don’t have ‘fronts’ or haven’t joined in the dressing so to make things easier we provided shops and cafes themed bunting.</a:t>
            </a:r>
            <a:endParaRPr lang="en-GB" dirty="0"/>
          </a:p>
        </p:txBody>
      </p:sp>
      <p:sp>
        <p:nvSpPr>
          <p:cNvPr id="4" name="Slide Number Placeholder 3"/>
          <p:cNvSpPr>
            <a:spLocks noGrp="1"/>
          </p:cNvSpPr>
          <p:nvPr>
            <p:ph type="sldNum" sz="quarter" idx="10"/>
          </p:nvPr>
        </p:nvSpPr>
        <p:spPr/>
        <p:txBody>
          <a:bodyPr/>
          <a:lstStyle/>
          <a:p>
            <a:fld id="{C76B17E2-842C-4B91-BF45-3CB9473EBAEA}" type="slidenum">
              <a:rPr lang="en-GB" smtClean="0"/>
              <a:t>6</a:t>
            </a:fld>
            <a:endParaRPr lang="en-GB"/>
          </a:p>
        </p:txBody>
      </p:sp>
    </p:spTree>
    <p:extLst>
      <p:ext uri="{BB962C8B-B14F-4D97-AF65-F5344CB8AC3E}">
        <p14:creationId xmlns:p14="http://schemas.microsoft.com/office/powerpoint/2010/main" val="3179359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One of the challenges for </a:t>
            </a:r>
            <a:r>
              <a:rPr lang="en-GB" dirty="0" err="1" smtClean="0"/>
              <a:t>HippFest</a:t>
            </a:r>
            <a:r>
              <a:rPr lang="en-GB" dirty="0" smtClean="0"/>
              <a:t> is our limited capacity . </a:t>
            </a:r>
            <a:endParaRPr lang="en-GB" dirty="0" smtClean="0"/>
          </a:p>
          <a:p>
            <a:pPr marL="171450" indent="-171450">
              <a:buFont typeface="Arial" pitchFamily="34" charset="0"/>
              <a:buChar char="•"/>
            </a:pPr>
            <a:endParaRPr lang="en-GB" dirty="0" smtClean="0"/>
          </a:p>
          <a:p>
            <a:pPr marL="171450" indent="-171450">
              <a:buFont typeface="Arial" pitchFamily="34" charset="0"/>
              <a:buChar char="•"/>
            </a:pPr>
            <a:r>
              <a:rPr lang="en-GB" dirty="0" smtClean="0"/>
              <a:t>Adding </a:t>
            </a:r>
            <a:r>
              <a:rPr lang="en-GB" dirty="0" smtClean="0"/>
              <a:t>new venues allows us to extend our offering as well as encouraging more exploration of the area (boosting tourism) </a:t>
            </a:r>
            <a:r>
              <a:rPr lang="en-GB" dirty="0" smtClean="0"/>
              <a:t>and now </a:t>
            </a:r>
            <a:r>
              <a:rPr lang="en-GB" dirty="0" smtClean="0"/>
              <a:t>22</a:t>
            </a:r>
            <a:r>
              <a:rPr lang="en-GB" dirty="0"/>
              <a:t>% of those surveyed </a:t>
            </a:r>
            <a:r>
              <a:rPr lang="en-GB" dirty="0" smtClean="0"/>
              <a:t>combined </a:t>
            </a:r>
            <a:r>
              <a:rPr lang="en-GB" dirty="0"/>
              <a:t>their visit </a:t>
            </a:r>
            <a:r>
              <a:rPr lang="en-GB" dirty="0" smtClean="0"/>
              <a:t>with visits to other </a:t>
            </a:r>
            <a:r>
              <a:rPr lang="en-GB" dirty="0"/>
              <a:t>attractions in the area</a:t>
            </a:r>
            <a:r>
              <a:rPr lang="en-GB" dirty="0" smtClean="0"/>
              <a:t>.</a:t>
            </a:r>
          </a:p>
          <a:p>
            <a:pPr marL="171450" indent="-171450">
              <a:buFont typeface="Arial" pitchFamily="34" charset="0"/>
              <a:buChar char="•"/>
            </a:pPr>
            <a:endParaRPr lang="en-GB" dirty="0" smtClean="0"/>
          </a:p>
          <a:p>
            <a:pPr marL="171450" indent="-171450">
              <a:buFont typeface="Arial" pitchFamily="34" charset="0"/>
              <a:buChar char="•"/>
            </a:pPr>
            <a:r>
              <a:rPr lang="en-GB" dirty="0" smtClean="0"/>
              <a:t>Here are some of the venues we’ve added to the Festival, and </a:t>
            </a:r>
            <a:r>
              <a:rPr lang="en-GB" dirty="0" smtClean="0"/>
              <a:t>we’ve also embraced </a:t>
            </a:r>
            <a:r>
              <a:rPr lang="en-GB" dirty="0" smtClean="0"/>
              <a:t>the </a:t>
            </a:r>
            <a:r>
              <a:rPr lang="en-GB" dirty="0" smtClean="0"/>
              <a:t>library, </a:t>
            </a:r>
            <a:r>
              <a:rPr lang="en-GB" dirty="0" smtClean="0"/>
              <a:t>the </a:t>
            </a:r>
            <a:r>
              <a:rPr lang="en-GB" dirty="0" smtClean="0"/>
              <a:t>Barony Theatre, the Town Hall, </a:t>
            </a:r>
            <a:r>
              <a:rPr lang="en-GB" dirty="0" smtClean="0"/>
              <a:t>and </a:t>
            </a:r>
            <a:r>
              <a:rPr lang="en-GB" dirty="0" err="1" smtClean="0"/>
              <a:t>Kinneil</a:t>
            </a:r>
            <a:r>
              <a:rPr lang="en-GB" dirty="0" smtClean="0"/>
              <a:t> House</a:t>
            </a:r>
            <a:r>
              <a:rPr lang="en-GB" dirty="0" smtClean="0"/>
              <a:t>.</a:t>
            </a:r>
          </a:p>
          <a:p>
            <a:pPr marL="171450" indent="-171450">
              <a:buFont typeface="Arial" pitchFamily="34" charset="0"/>
              <a:buChar char="•"/>
            </a:pPr>
            <a:endParaRPr lang="en-GB" dirty="0" smtClean="0"/>
          </a:p>
          <a:p>
            <a:pPr marL="171450" indent="-171450">
              <a:buFont typeface="Arial" pitchFamily="34" charset="0"/>
              <a:buChar char="•"/>
            </a:pPr>
            <a:r>
              <a:rPr lang="en-GB" dirty="0" smtClean="0"/>
              <a:t>You know you’re making an impact when local venues start delivering their own projects independently, and then the new challenge becomes remaining relevant as the need in the area evolves. </a:t>
            </a:r>
            <a:r>
              <a:rPr lang="en-GB" dirty="0" smtClean="0"/>
              <a:t>The Corbie Inn were keen to expand by opening a function room and we worked together to use this newly opened space in the town as a ‘pop up’ venue for the headline Saturday night ‘Speakeasy’ event for </a:t>
            </a:r>
            <a:r>
              <a:rPr lang="en-GB" dirty="0" err="1" smtClean="0"/>
              <a:t>HippFest</a:t>
            </a:r>
            <a:r>
              <a:rPr lang="en-GB" dirty="0" smtClean="0"/>
              <a:t> 16.  Now they have gained in confidence and are trialling dementia friendly screenings in their function room.</a:t>
            </a:r>
            <a:endParaRPr lang="en-GB" dirty="0"/>
          </a:p>
        </p:txBody>
      </p:sp>
      <p:sp>
        <p:nvSpPr>
          <p:cNvPr id="4" name="Slide Number Placeholder 3"/>
          <p:cNvSpPr>
            <a:spLocks noGrp="1"/>
          </p:cNvSpPr>
          <p:nvPr>
            <p:ph type="sldNum" sz="quarter" idx="10"/>
          </p:nvPr>
        </p:nvSpPr>
        <p:spPr/>
        <p:txBody>
          <a:bodyPr/>
          <a:lstStyle/>
          <a:p>
            <a:fld id="{C76B17E2-842C-4B91-BF45-3CB9473EBAEA}" type="slidenum">
              <a:rPr lang="en-GB" smtClean="0"/>
              <a:t>7</a:t>
            </a:fld>
            <a:endParaRPr lang="en-GB"/>
          </a:p>
        </p:txBody>
      </p:sp>
      <p:sp>
        <p:nvSpPr>
          <p:cNvPr id="5" name="TextBox 4"/>
          <p:cNvSpPr txBox="1"/>
          <p:nvPr/>
        </p:nvSpPr>
        <p:spPr>
          <a:xfrm>
            <a:off x="1185615" y="4136099"/>
            <a:ext cx="4371958" cy="369332"/>
          </a:xfrm>
          <a:prstGeom prst="rect">
            <a:avLst/>
          </a:prstGeom>
          <a:noFill/>
        </p:spPr>
        <p:txBody>
          <a:bodyPr wrap="square" rtlCol="0">
            <a:spAutoFit/>
          </a:bodyPr>
          <a:lstStyle/>
          <a:p>
            <a:pPr algn="ctr"/>
            <a:endParaRPr lang="en-GB" dirty="0"/>
          </a:p>
        </p:txBody>
      </p:sp>
    </p:spTree>
    <p:extLst>
      <p:ext uri="{BB962C8B-B14F-4D97-AF65-F5344CB8AC3E}">
        <p14:creationId xmlns:p14="http://schemas.microsoft.com/office/powerpoint/2010/main" val="2582360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We want to encourage overnight stays so there is more spend in the town and so that audiences commit to attendance at more events.  </a:t>
            </a:r>
          </a:p>
          <a:p>
            <a:pPr marL="171450" indent="-171450">
              <a:buFont typeface="Arial" pitchFamily="34" charset="0"/>
              <a:buChar char="•"/>
            </a:pPr>
            <a:r>
              <a:rPr lang="en-GB" dirty="0" smtClean="0"/>
              <a:t>It is working to some extent as the </a:t>
            </a:r>
            <a:r>
              <a:rPr lang="en-GB" dirty="0" smtClean="0"/>
              <a:t>local hotel and </a:t>
            </a:r>
            <a:r>
              <a:rPr lang="en-GB" dirty="0" err="1" smtClean="0"/>
              <a:t>b&amp;b</a:t>
            </a:r>
            <a:r>
              <a:rPr lang="en-GB" dirty="0" smtClean="0"/>
              <a:t> economy is boosted during </a:t>
            </a:r>
            <a:r>
              <a:rPr lang="en-GB" dirty="0" err="1" smtClean="0"/>
              <a:t>HippFest</a:t>
            </a:r>
            <a:r>
              <a:rPr lang="en-GB" dirty="0" smtClean="0"/>
              <a:t> with 12% of surveyed audience members staying overnight.   </a:t>
            </a:r>
          </a:p>
          <a:p>
            <a:pPr marL="171450" indent="-171450">
              <a:buFont typeface="Arial" pitchFamily="34" charset="0"/>
              <a:buChar char="•"/>
            </a:pPr>
            <a:r>
              <a:rPr lang="en-GB" dirty="0" err="1" smtClean="0"/>
              <a:t>HippFest</a:t>
            </a:r>
            <a:r>
              <a:rPr lang="en-GB" dirty="0" smtClean="0"/>
              <a:t> </a:t>
            </a:r>
            <a:r>
              <a:rPr lang="en-GB" dirty="0" smtClean="0"/>
              <a:t>Speakeasy this year with Buster Keaton in this image demonstrating the secret sign that had to be proffered to the doorman to gain entry.  </a:t>
            </a:r>
          </a:p>
          <a:p>
            <a:pPr marL="171450" indent="-171450">
              <a:buFont typeface="Arial" pitchFamily="34" charset="0"/>
              <a:buChar char="•"/>
            </a:pPr>
            <a:r>
              <a:rPr lang="en-GB" dirty="0" smtClean="0"/>
              <a:t>The </a:t>
            </a:r>
            <a:r>
              <a:rPr lang="en-GB" dirty="0" smtClean="0"/>
              <a:t>on-going challenge is that we have reached capacity with overnight stays and there isn’t the infrastructure to meet our ambitions for increasing visitor numbers from outwith the area.  It’d be good to hear from others about any work to encourage air </a:t>
            </a:r>
            <a:r>
              <a:rPr lang="en-GB" dirty="0" err="1" smtClean="0"/>
              <a:t>bnb</a:t>
            </a:r>
            <a:r>
              <a:rPr lang="en-GB" dirty="0" smtClean="0"/>
              <a:t> set ups in regeneration areas.</a:t>
            </a:r>
          </a:p>
          <a:p>
            <a:endParaRPr lang="en-GB" dirty="0"/>
          </a:p>
          <a:p>
            <a:endParaRPr lang="en-GB" dirty="0"/>
          </a:p>
        </p:txBody>
      </p:sp>
      <p:sp>
        <p:nvSpPr>
          <p:cNvPr id="4" name="Slide Number Placeholder 3"/>
          <p:cNvSpPr>
            <a:spLocks noGrp="1"/>
          </p:cNvSpPr>
          <p:nvPr>
            <p:ph type="sldNum" sz="quarter" idx="10"/>
          </p:nvPr>
        </p:nvSpPr>
        <p:spPr/>
        <p:txBody>
          <a:bodyPr/>
          <a:lstStyle/>
          <a:p>
            <a:fld id="{C76B17E2-842C-4B91-BF45-3CB9473EBAEA}" type="slidenum">
              <a:rPr lang="en-GB" smtClean="0"/>
              <a:t>8</a:t>
            </a:fld>
            <a:endParaRPr lang="en-GB"/>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03" y="661776"/>
            <a:ext cx="5455684" cy="3825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5887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a:t>Perceptions of the town in some areas, especially Falkirk, are negative.  </a:t>
            </a:r>
            <a:endParaRPr lang="en-GB" dirty="0" smtClean="0"/>
          </a:p>
          <a:p>
            <a:pPr marL="171450" indent="-171450">
              <a:buFont typeface="Arial" pitchFamily="34" charset="0"/>
              <a:buChar char="•"/>
            </a:pPr>
            <a:r>
              <a:rPr lang="en-GB" dirty="0" smtClean="0"/>
              <a:t>Husband’s reaction on getting the job was “don’t take the car or you’ll come back and find the wheels gone and it’s balancing on bricks.</a:t>
            </a:r>
          </a:p>
          <a:p>
            <a:pPr marL="171450" indent="-171450">
              <a:buFont typeface="Arial" pitchFamily="34" charset="0"/>
              <a:buChar char="•"/>
            </a:pPr>
            <a:r>
              <a:rPr lang="en-GB" dirty="0" err="1" smtClean="0"/>
              <a:t>Ongoing</a:t>
            </a:r>
            <a:r>
              <a:rPr lang="en-GB" dirty="0" smtClean="0"/>
              <a:t> </a:t>
            </a:r>
            <a:r>
              <a:rPr lang="en-GB" dirty="0"/>
              <a:t>work to celebrate the attractions of the </a:t>
            </a:r>
            <a:r>
              <a:rPr lang="en-GB" dirty="0" smtClean="0"/>
              <a:t>town including PR </a:t>
            </a:r>
          </a:p>
          <a:p>
            <a:pPr marL="171450" indent="-171450">
              <a:buFont typeface="Arial" pitchFamily="34" charset="0"/>
              <a:buChar char="•"/>
            </a:pPr>
            <a:r>
              <a:rPr lang="en-GB" dirty="0" smtClean="0"/>
              <a:t>There </a:t>
            </a:r>
            <a:r>
              <a:rPr lang="en-GB" dirty="0" smtClean="0"/>
              <a:t>are on-going negative perceptions and our promotional film for next year needs to focus on the positive image of the town.</a:t>
            </a:r>
            <a:endParaRPr lang="en-GB" dirty="0"/>
          </a:p>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C76B17E2-842C-4B91-BF45-3CB9473EBAEA}" type="slidenum">
              <a:rPr lang="en-GB" smtClean="0"/>
              <a:t>9</a:t>
            </a:fld>
            <a:endParaRPr lang="en-GB"/>
          </a:p>
        </p:txBody>
      </p:sp>
    </p:spTree>
    <p:extLst>
      <p:ext uri="{BB962C8B-B14F-4D97-AF65-F5344CB8AC3E}">
        <p14:creationId xmlns:p14="http://schemas.microsoft.com/office/powerpoint/2010/main" val="898770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5/30/2017</a:t>
            </a:fld>
            <a:endParaRPr lang="en-US"/>
          </a:p>
        </p:txBody>
      </p:sp>
      <p:sp>
        <p:nvSpPr>
          <p:cNvPr id="5" name="Footer Placeholder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mailto:alison.strauss@falkirkcommunitytrust.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mailto:alison.strauss@falkirkcommunitytrust.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20" y="981164"/>
            <a:ext cx="7813964" cy="301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381006"/>
            <a:ext cx="9144000" cy="1200329"/>
          </a:xfrm>
          <a:prstGeom prst="rect">
            <a:avLst/>
          </a:prstGeom>
          <a:noFill/>
        </p:spPr>
        <p:txBody>
          <a:bodyPr wrap="square" rtlCol="0">
            <a:spAutoFit/>
          </a:bodyPr>
          <a:lstStyle/>
          <a:p>
            <a:pPr algn="ctr"/>
            <a:r>
              <a:rPr lang="en-GB" dirty="0"/>
              <a:t>SURF Awards </a:t>
            </a:r>
          </a:p>
          <a:p>
            <a:pPr algn="ctr"/>
            <a:r>
              <a:rPr lang="en-GB" dirty="0"/>
              <a:t>Shared Learning Workshop </a:t>
            </a:r>
          </a:p>
          <a:p>
            <a:pPr algn="ctr"/>
            <a:endParaRPr lang="en-GB" dirty="0" smtClean="0"/>
          </a:p>
          <a:p>
            <a:endParaRPr lang="en-GB" dirty="0"/>
          </a:p>
        </p:txBody>
      </p:sp>
      <p:sp>
        <p:nvSpPr>
          <p:cNvPr id="5" name="TextBox 4"/>
          <p:cNvSpPr txBox="1"/>
          <p:nvPr/>
        </p:nvSpPr>
        <p:spPr>
          <a:xfrm>
            <a:off x="76200" y="4495806"/>
            <a:ext cx="9067800" cy="1477328"/>
          </a:xfrm>
          <a:prstGeom prst="rect">
            <a:avLst/>
          </a:prstGeom>
          <a:noFill/>
        </p:spPr>
        <p:txBody>
          <a:bodyPr wrap="square" rtlCol="0">
            <a:spAutoFit/>
          </a:bodyPr>
          <a:lstStyle/>
          <a:p>
            <a:pPr lvl="0" algn="ctr"/>
            <a:r>
              <a:rPr lang="en-GB" dirty="0" smtClean="0">
                <a:solidFill>
                  <a:prstClr val="black"/>
                </a:solidFill>
              </a:rPr>
              <a:t>Alison </a:t>
            </a:r>
            <a:r>
              <a:rPr lang="en-GB" dirty="0">
                <a:solidFill>
                  <a:prstClr val="black"/>
                </a:solidFill>
              </a:rPr>
              <a:t>Strauss</a:t>
            </a:r>
          </a:p>
          <a:p>
            <a:pPr lvl="0" algn="ctr"/>
            <a:r>
              <a:rPr lang="en-GB" dirty="0">
                <a:solidFill>
                  <a:prstClr val="black"/>
                </a:solidFill>
              </a:rPr>
              <a:t>Arts Development Officer (Film and Media) / </a:t>
            </a:r>
          </a:p>
          <a:p>
            <a:pPr lvl="0" algn="ctr"/>
            <a:r>
              <a:rPr lang="en-GB" dirty="0">
                <a:solidFill>
                  <a:prstClr val="black"/>
                </a:solidFill>
              </a:rPr>
              <a:t>Director Hippodrome Festival of Silent Cinema</a:t>
            </a:r>
          </a:p>
          <a:p>
            <a:pPr lvl="0" algn="ctr"/>
            <a:r>
              <a:rPr lang="en-GB" dirty="0" smtClean="0">
                <a:solidFill>
                  <a:prstClr val="black"/>
                </a:solidFill>
                <a:hlinkClick r:id="rId4"/>
              </a:rPr>
              <a:t>alison.strauss@falkirkcommunitytrust.org</a:t>
            </a:r>
            <a:endParaRPr lang="en-GB" dirty="0" smtClean="0">
              <a:solidFill>
                <a:prstClr val="black"/>
              </a:solidFill>
            </a:endParaRPr>
          </a:p>
          <a:p>
            <a:pPr lvl="0" algn="ctr"/>
            <a:endParaRPr lang="en-GB" dirty="0">
              <a:solidFill>
                <a:prstClr val="black"/>
              </a:solidFill>
            </a:endParaRPr>
          </a:p>
        </p:txBody>
      </p:sp>
      <p:pic>
        <p:nvPicPr>
          <p:cNvPr id="2050" name="Picture 2" descr="P:\logos\Falkirk_Community_Trust_logo_cmy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3703" y="5700713"/>
            <a:ext cx="2892793" cy="115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141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29"/>
            <a:ext cx="9144000" cy="6103620"/>
          </a:xfrm>
          <a:prstGeom prst="rect">
            <a:avLst/>
          </a:prstGeom>
        </p:spPr>
      </p:pic>
      <p:sp>
        <p:nvSpPr>
          <p:cNvPr id="6" name="TextBox 5"/>
          <p:cNvSpPr txBox="1"/>
          <p:nvPr/>
        </p:nvSpPr>
        <p:spPr>
          <a:xfrm>
            <a:off x="32657" y="228600"/>
            <a:ext cx="3048000" cy="5940088"/>
          </a:xfrm>
          <a:prstGeom prst="rect">
            <a:avLst/>
          </a:prstGeom>
          <a:noFill/>
        </p:spPr>
        <p:txBody>
          <a:bodyPr wrap="square" rtlCol="0">
            <a:spAutoFit/>
          </a:bodyPr>
          <a:lstStyle/>
          <a:p>
            <a:pPr marL="285750" indent="-285750">
              <a:buFont typeface="Arial" pitchFamily="34" charset="0"/>
              <a:buChar char="•"/>
            </a:pPr>
            <a:r>
              <a:rPr lang="en-GB" sz="2000" dirty="0">
                <a:solidFill>
                  <a:schemeClr val="bg1"/>
                </a:solidFill>
              </a:rPr>
              <a:t>A sense of connection to others in the </a:t>
            </a:r>
            <a:r>
              <a:rPr lang="en-GB" sz="2000" dirty="0" smtClean="0">
                <a:solidFill>
                  <a:schemeClr val="bg1"/>
                </a:solidFill>
              </a:rPr>
              <a:t>audience</a:t>
            </a:r>
          </a:p>
          <a:p>
            <a:pPr marL="285750" indent="-285750">
              <a:buFont typeface="Arial" pitchFamily="34" charset="0"/>
              <a:buChar char="•"/>
            </a:pPr>
            <a:r>
              <a:rPr lang="en-GB" sz="2000" dirty="0" smtClean="0">
                <a:solidFill>
                  <a:schemeClr val="bg1"/>
                </a:solidFill>
              </a:rPr>
              <a:t>New </a:t>
            </a:r>
            <a:r>
              <a:rPr lang="en-GB" sz="2000" dirty="0">
                <a:solidFill>
                  <a:schemeClr val="bg1"/>
                </a:solidFill>
              </a:rPr>
              <a:t>insights into other cultures or types of </a:t>
            </a:r>
            <a:r>
              <a:rPr lang="en-GB" sz="2000" dirty="0" smtClean="0">
                <a:solidFill>
                  <a:schemeClr val="bg1"/>
                </a:solidFill>
              </a:rPr>
              <a:t>people </a:t>
            </a:r>
          </a:p>
          <a:p>
            <a:pPr marL="285750" indent="-285750">
              <a:buFont typeface="Arial" pitchFamily="34" charset="0"/>
              <a:buChar char="•"/>
            </a:pPr>
            <a:r>
              <a:rPr lang="en-GB" sz="2000" dirty="0" smtClean="0">
                <a:solidFill>
                  <a:schemeClr val="bg1"/>
                </a:solidFill>
              </a:rPr>
              <a:t>Exposed </a:t>
            </a:r>
            <a:r>
              <a:rPr lang="en-GB" sz="2000" dirty="0">
                <a:solidFill>
                  <a:schemeClr val="bg1"/>
                </a:solidFill>
              </a:rPr>
              <a:t>to a new issue, idea or point of </a:t>
            </a:r>
            <a:r>
              <a:rPr lang="en-GB" sz="2000" dirty="0" smtClean="0">
                <a:solidFill>
                  <a:schemeClr val="bg1"/>
                </a:solidFill>
              </a:rPr>
              <a:t>view</a:t>
            </a:r>
          </a:p>
          <a:p>
            <a:pPr marL="285750" indent="-285750">
              <a:buFont typeface="Arial" pitchFamily="34" charset="0"/>
              <a:buChar char="•"/>
            </a:pPr>
            <a:r>
              <a:rPr lang="en-GB" sz="2000" dirty="0" smtClean="0">
                <a:solidFill>
                  <a:schemeClr val="bg1"/>
                </a:solidFill>
              </a:rPr>
              <a:t>Feeling </a:t>
            </a:r>
            <a:r>
              <a:rPr lang="en-GB" sz="2000" dirty="0">
                <a:solidFill>
                  <a:schemeClr val="bg1"/>
                </a:solidFill>
              </a:rPr>
              <a:t>less alone or </a:t>
            </a:r>
            <a:r>
              <a:rPr lang="en-GB" sz="2000" dirty="0" smtClean="0">
                <a:solidFill>
                  <a:schemeClr val="bg1"/>
                </a:solidFill>
              </a:rPr>
              <a:t>isolated</a:t>
            </a:r>
            <a:r>
              <a:rPr lang="en-GB" sz="2000" dirty="0">
                <a:solidFill>
                  <a:schemeClr val="bg1"/>
                </a:solidFill>
              </a:rPr>
              <a:t>	</a:t>
            </a:r>
          </a:p>
          <a:p>
            <a:pPr marL="285750" indent="-285750">
              <a:buFont typeface="Arial" pitchFamily="34" charset="0"/>
              <a:buChar char="•"/>
            </a:pPr>
            <a:r>
              <a:rPr lang="en-GB" sz="2000" dirty="0">
                <a:solidFill>
                  <a:schemeClr val="bg1"/>
                </a:solidFill>
              </a:rPr>
              <a:t>A more positive mood or </a:t>
            </a:r>
            <a:r>
              <a:rPr lang="en-GB" sz="2000" dirty="0" smtClean="0">
                <a:solidFill>
                  <a:schemeClr val="bg1"/>
                </a:solidFill>
              </a:rPr>
              <a:t>outlook</a:t>
            </a:r>
            <a:r>
              <a:rPr lang="en-GB" sz="2000" dirty="0">
                <a:solidFill>
                  <a:schemeClr val="bg1"/>
                </a:solidFill>
              </a:rPr>
              <a:t>	</a:t>
            </a:r>
          </a:p>
          <a:p>
            <a:pPr marL="285750" indent="-285750">
              <a:buFont typeface="Arial" pitchFamily="34" charset="0"/>
              <a:buChar char="•"/>
            </a:pPr>
            <a:r>
              <a:rPr lang="en-GB" sz="2000" dirty="0">
                <a:solidFill>
                  <a:schemeClr val="bg1"/>
                </a:solidFill>
              </a:rPr>
              <a:t>Better able to cope with everyday </a:t>
            </a:r>
            <a:r>
              <a:rPr lang="en-GB" sz="2000" dirty="0" smtClean="0">
                <a:solidFill>
                  <a:schemeClr val="bg1"/>
                </a:solidFill>
              </a:rPr>
              <a:t>stresses</a:t>
            </a:r>
          </a:p>
          <a:p>
            <a:pPr marL="285750" indent="-285750">
              <a:buFont typeface="Arial" pitchFamily="34" charset="0"/>
              <a:buChar char="•"/>
            </a:pPr>
            <a:r>
              <a:rPr lang="en-GB" sz="2000" dirty="0" smtClean="0">
                <a:solidFill>
                  <a:schemeClr val="bg1"/>
                </a:solidFill>
              </a:rPr>
              <a:t>Stronger </a:t>
            </a:r>
            <a:r>
              <a:rPr lang="en-GB" sz="2000" dirty="0">
                <a:solidFill>
                  <a:schemeClr val="bg1"/>
                </a:solidFill>
              </a:rPr>
              <a:t>relationships with </a:t>
            </a:r>
            <a:r>
              <a:rPr lang="en-GB" sz="2000" dirty="0" smtClean="0">
                <a:solidFill>
                  <a:schemeClr val="bg1"/>
                </a:solidFill>
              </a:rPr>
              <a:t>others</a:t>
            </a:r>
            <a:r>
              <a:rPr lang="en-GB" sz="2000" dirty="0">
                <a:solidFill>
                  <a:schemeClr val="bg1"/>
                </a:solidFill>
              </a:rPr>
              <a:t>		</a:t>
            </a:r>
          </a:p>
          <a:p>
            <a:pPr marL="285750" indent="-285750">
              <a:buFont typeface="Arial" pitchFamily="34" charset="0"/>
              <a:buChar char="•"/>
            </a:pPr>
            <a:r>
              <a:rPr lang="en-GB" sz="2000" dirty="0">
                <a:solidFill>
                  <a:schemeClr val="bg1"/>
                </a:solidFill>
              </a:rPr>
              <a:t>More self-confident about </a:t>
            </a:r>
            <a:r>
              <a:rPr lang="en-GB" sz="2000" dirty="0" smtClean="0">
                <a:solidFill>
                  <a:schemeClr val="bg1"/>
                </a:solidFill>
              </a:rPr>
              <a:t>yourself</a:t>
            </a:r>
            <a:r>
              <a:rPr lang="en-GB" sz="2000" dirty="0">
                <a:solidFill>
                  <a:schemeClr val="bg1"/>
                </a:solidFill>
              </a:rPr>
              <a:t>		</a:t>
            </a:r>
          </a:p>
          <a:p>
            <a:pPr marL="285750" indent="-285750">
              <a:buFont typeface="Arial" pitchFamily="34" charset="0"/>
              <a:buChar char="•"/>
            </a:pPr>
            <a:r>
              <a:rPr lang="en-GB" sz="2000" dirty="0">
                <a:solidFill>
                  <a:schemeClr val="bg1"/>
                </a:solidFill>
              </a:rPr>
              <a:t>Proud of who you are &amp;</a:t>
            </a:r>
            <a:r>
              <a:rPr lang="en-GB" sz="2000" dirty="0" smtClean="0">
                <a:solidFill>
                  <a:schemeClr val="bg1"/>
                </a:solidFill>
              </a:rPr>
              <a:t> </a:t>
            </a:r>
            <a:r>
              <a:rPr lang="en-GB" sz="2000" dirty="0">
                <a:solidFill>
                  <a:schemeClr val="bg1"/>
                </a:solidFill>
              </a:rPr>
              <a:t>where you come </a:t>
            </a:r>
            <a:r>
              <a:rPr lang="en-GB" sz="2000" dirty="0" smtClean="0">
                <a:solidFill>
                  <a:schemeClr val="bg1"/>
                </a:solidFill>
              </a:rPr>
              <a:t>from</a:t>
            </a:r>
            <a:endParaRPr lang="en-GB" sz="2000" dirty="0"/>
          </a:p>
        </p:txBody>
      </p:sp>
      <p:sp>
        <p:nvSpPr>
          <p:cNvPr id="7" name="TextBox 6"/>
          <p:cNvSpPr txBox="1"/>
          <p:nvPr/>
        </p:nvSpPr>
        <p:spPr>
          <a:xfrm>
            <a:off x="16328" y="6081719"/>
            <a:ext cx="9111343" cy="923330"/>
          </a:xfrm>
          <a:prstGeom prst="rect">
            <a:avLst/>
          </a:prstGeom>
          <a:solidFill>
            <a:schemeClr val="tx1"/>
          </a:solidFill>
        </p:spPr>
        <p:txBody>
          <a:bodyPr wrap="square" rtlCol="0">
            <a:spAutoFit/>
          </a:bodyPr>
          <a:lstStyle/>
          <a:p>
            <a:endParaRPr lang="en-GB" dirty="0" smtClean="0"/>
          </a:p>
          <a:p>
            <a:endParaRPr lang="en-GB" dirty="0"/>
          </a:p>
          <a:p>
            <a:endParaRPr lang="en-GB" dirty="0"/>
          </a:p>
        </p:txBody>
      </p:sp>
    </p:spTree>
    <p:extLst>
      <p:ext uri="{BB962C8B-B14F-4D97-AF65-F5344CB8AC3E}">
        <p14:creationId xmlns:p14="http://schemas.microsoft.com/office/powerpoint/2010/main" val="227980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581" t="3138"/>
          <a:stretch/>
        </p:blipFill>
        <p:spPr>
          <a:xfrm>
            <a:off x="-1" y="34636"/>
            <a:ext cx="9215005" cy="6428510"/>
          </a:xfrm>
          <a:prstGeom prst="rect">
            <a:avLst/>
          </a:prstGeom>
        </p:spPr>
      </p:pic>
      <p:sp>
        <p:nvSpPr>
          <p:cNvPr id="3" name="TextBox 2"/>
          <p:cNvSpPr txBox="1"/>
          <p:nvPr/>
        </p:nvSpPr>
        <p:spPr>
          <a:xfrm>
            <a:off x="609600" y="46396"/>
            <a:ext cx="8763000" cy="646331"/>
          </a:xfrm>
          <a:prstGeom prst="rect">
            <a:avLst/>
          </a:prstGeom>
          <a:noFill/>
        </p:spPr>
        <p:txBody>
          <a:bodyPr wrap="square" rtlCol="0">
            <a:spAutoFit/>
          </a:bodyPr>
          <a:lstStyle/>
          <a:p>
            <a:r>
              <a:rPr lang="en-GB" sz="3600" dirty="0" smtClean="0">
                <a:solidFill>
                  <a:schemeClr val="bg1"/>
                </a:solidFill>
              </a:rPr>
              <a:t>Accessibility and affordability</a:t>
            </a:r>
            <a:endParaRPr lang="en-GB" sz="3600" dirty="0">
              <a:solidFill>
                <a:schemeClr val="bg1"/>
              </a:solidFill>
            </a:endParaRPr>
          </a:p>
        </p:txBody>
      </p:sp>
    </p:spTree>
    <p:extLst>
      <p:ext uri="{BB962C8B-B14F-4D97-AF65-F5344CB8AC3E}">
        <p14:creationId xmlns:p14="http://schemas.microsoft.com/office/powerpoint/2010/main" val="1424181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1805" b="9494"/>
          <a:stretch/>
        </p:blipFill>
        <p:spPr>
          <a:xfrm>
            <a:off x="0" y="-180473"/>
            <a:ext cx="9067800" cy="7158789"/>
          </a:xfrm>
          <a:prstGeom prst="rect">
            <a:avLst/>
          </a:prstGeom>
        </p:spPr>
      </p:pic>
      <p:sp>
        <p:nvSpPr>
          <p:cNvPr id="3" name="TextBox 2"/>
          <p:cNvSpPr txBox="1"/>
          <p:nvPr/>
        </p:nvSpPr>
        <p:spPr>
          <a:xfrm>
            <a:off x="228600" y="76200"/>
            <a:ext cx="2514600" cy="18158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smtClean="0">
                <a:ln>
                  <a:noFill/>
                </a:ln>
                <a:solidFill>
                  <a:sysClr val="window" lastClr="FFFFFF"/>
                </a:solidFill>
                <a:effectLst/>
                <a:uLnTx/>
                <a:uFillTx/>
              </a:rPr>
              <a:t>Devising</a:t>
            </a:r>
            <a:r>
              <a:rPr kumimoji="0" lang="en-GB" sz="2800" b="0" i="0" u="none" strike="noStrike" kern="0" cap="none" spc="0" normalizeH="0" noProof="0" dirty="0" smtClean="0">
                <a:ln>
                  <a:noFill/>
                </a:ln>
                <a:solidFill>
                  <a:sysClr val="window" lastClr="FFFFFF"/>
                </a:solidFill>
                <a:effectLst/>
                <a:uLnTx/>
                <a:uFillTx/>
              </a:rPr>
              <a:t> &amp; delivering the programme with partners</a:t>
            </a:r>
            <a:endParaRPr kumimoji="0" lang="en-GB" sz="2800" b="0" i="0" u="none" strike="noStrike" kern="0" cap="none" spc="0" normalizeH="0" baseline="0" noProof="0" dirty="0" smtClean="0">
              <a:ln>
                <a:noFill/>
              </a:ln>
              <a:solidFill>
                <a:sysClr val="window" lastClr="FFFFFF"/>
              </a:solidFill>
              <a:effectLst/>
              <a:uLnTx/>
              <a:uFillTx/>
            </a:endParaRPr>
          </a:p>
        </p:txBody>
      </p:sp>
    </p:spTree>
    <p:extLst>
      <p:ext uri="{BB962C8B-B14F-4D97-AF65-F5344CB8AC3E}">
        <p14:creationId xmlns:p14="http://schemas.microsoft.com/office/powerpoint/2010/main" val="531921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9804"/>
          <a:stretch/>
        </p:blipFill>
        <p:spPr>
          <a:xfrm>
            <a:off x="0" y="3429000"/>
            <a:ext cx="4565073" cy="34290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5567" r="5567"/>
          <a:stretch/>
        </p:blipFill>
        <p:spPr>
          <a:xfrm>
            <a:off x="0" y="0"/>
            <a:ext cx="4565073" cy="3429000"/>
          </a:xfrm>
          <a:prstGeom prst="rect">
            <a:avLst/>
          </a:prstGeom>
        </p:spPr>
      </p:pic>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5073" y="34290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7364" y="-6927"/>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50028" y="0"/>
            <a:ext cx="2587336" cy="338554"/>
          </a:xfrm>
          <a:prstGeom prst="rect">
            <a:avLst/>
          </a:prstGeom>
          <a:noFill/>
        </p:spPr>
        <p:txBody>
          <a:bodyPr wrap="square" rtlCol="0">
            <a:spAutoFit/>
          </a:bodyPr>
          <a:lstStyle/>
          <a:p>
            <a:pPr algn="r"/>
            <a:r>
              <a:rPr lang="en-GB" sz="1600" dirty="0" smtClean="0">
                <a:solidFill>
                  <a:schemeClr val="bg1"/>
                </a:solidFill>
              </a:rPr>
              <a:t>‘New Found Sound’</a:t>
            </a:r>
            <a:endParaRPr lang="en-GB" sz="1600" dirty="0">
              <a:solidFill>
                <a:schemeClr val="bg1"/>
              </a:solidFill>
            </a:endParaRPr>
          </a:p>
        </p:txBody>
      </p:sp>
      <p:sp>
        <p:nvSpPr>
          <p:cNvPr id="5" name="TextBox 4"/>
          <p:cNvSpPr txBox="1"/>
          <p:nvPr/>
        </p:nvSpPr>
        <p:spPr>
          <a:xfrm>
            <a:off x="2708564" y="3480513"/>
            <a:ext cx="1828800" cy="338554"/>
          </a:xfrm>
          <a:prstGeom prst="rect">
            <a:avLst/>
          </a:prstGeom>
          <a:noFill/>
        </p:spPr>
        <p:txBody>
          <a:bodyPr wrap="square" rtlCol="0">
            <a:spAutoFit/>
          </a:bodyPr>
          <a:lstStyle/>
          <a:p>
            <a:pPr algn="r"/>
            <a:r>
              <a:rPr lang="en-GB" sz="1600" dirty="0" smtClean="0">
                <a:solidFill>
                  <a:schemeClr val="bg1"/>
                </a:solidFill>
              </a:rPr>
              <a:t>‘Keeping it Reel’</a:t>
            </a:r>
            <a:endParaRPr lang="en-GB" sz="1600" dirty="0">
              <a:solidFill>
                <a:schemeClr val="bg1"/>
              </a:solidFill>
            </a:endParaRPr>
          </a:p>
        </p:txBody>
      </p:sp>
    </p:spTree>
    <p:extLst>
      <p:ext uri="{BB962C8B-B14F-4D97-AF65-F5344CB8AC3E}">
        <p14:creationId xmlns:p14="http://schemas.microsoft.com/office/powerpoint/2010/main" val="3696662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1000"/>
            <a:ext cx="8763000" cy="1938992"/>
          </a:xfrm>
          <a:prstGeom prst="rect">
            <a:avLst/>
          </a:prstGeom>
          <a:noFill/>
        </p:spPr>
        <p:txBody>
          <a:bodyPr wrap="square" rtlCol="0">
            <a:spAutoFit/>
          </a:bodyPr>
          <a:lstStyle/>
          <a:p>
            <a:pPr algn="ctr"/>
            <a:r>
              <a:rPr lang="en-GB" sz="2400" b="1" dirty="0" smtClean="0"/>
              <a:t>On-going challenges</a:t>
            </a:r>
          </a:p>
          <a:p>
            <a:endParaRPr lang="en-GB" sz="2400" dirty="0" smtClean="0"/>
          </a:p>
          <a:p>
            <a:pPr marL="342900" indent="-342900" algn="ctr">
              <a:buFont typeface="Arial" pitchFamily="34" charset="0"/>
              <a:buChar char="•"/>
            </a:pPr>
            <a:r>
              <a:rPr lang="en-GB" sz="2400" dirty="0" smtClean="0"/>
              <a:t>Aligning local business operations &amp; audience demand</a:t>
            </a:r>
          </a:p>
          <a:p>
            <a:pPr marL="342900" indent="-342900" algn="ctr">
              <a:buFont typeface="Arial" pitchFamily="34" charset="0"/>
              <a:buChar char="•"/>
            </a:pPr>
            <a:endParaRPr lang="en-GB" sz="2400" dirty="0" smtClean="0"/>
          </a:p>
          <a:p>
            <a:pPr marL="342900" indent="-342900" algn="ctr">
              <a:buFont typeface="Arial" pitchFamily="34" charset="0"/>
              <a:buChar char="•"/>
            </a:pPr>
            <a:r>
              <a:rPr lang="en-GB" sz="2400" dirty="0" smtClean="0"/>
              <a:t>Poor public transport provision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300" y="2532136"/>
            <a:ext cx="5181600" cy="3901205"/>
          </a:xfrm>
          <a:prstGeom prst="rect">
            <a:avLst/>
          </a:prstGeom>
        </p:spPr>
      </p:pic>
    </p:spTree>
    <p:extLst>
      <p:ext uri="{BB962C8B-B14F-4D97-AF65-F5344CB8AC3E}">
        <p14:creationId xmlns:p14="http://schemas.microsoft.com/office/powerpoint/2010/main" val="344008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2254" y="1219200"/>
            <a:ext cx="3699491" cy="142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381006"/>
            <a:ext cx="9144000" cy="1200329"/>
          </a:xfrm>
          <a:prstGeom prst="rect">
            <a:avLst/>
          </a:prstGeom>
          <a:noFill/>
        </p:spPr>
        <p:txBody>
          <a:bodyPr wrap="square" rtlCol="0">
            <a:spAutoFit/>
          </a:bodyPr>
          <a:lstStyle/>
          <a:p>
            <a:pPr algn="ctr"/>
            <a:r>
              <a:rPr lang="en-GB" dirty="0"/>
              <a:t>SURF Awards </a:t>
            </a:r>
          </a:p>
          <a:p>
            <a:pPr algn="ctr"/>
            <a:r>
              <a:rPr lang="en-GB" dirty="0"/>
              <a:t>Shared Learning Workshop </a:t>
            </a:r>
          </a:p>
          <a:p>
            <a:pPr algn="ctr"/>
            <a:endParaRPr lang="en-GB" dirty="0" smtClean="0"/>
          </a:p>
          <a:p>
            <a:endParaRPr lang="en-GB" dirty="0"/>
          </a:p>
        </p:txBody>
      </p:sp>
      <p:sp>
        <p:nvSpPr>
          <p:cNvPr id="5" name="TextBox 4"/>
          <p:cNvSpPr txBox="1"/>
          <p:nvPr/>
        </p:nvSpPr>
        <p:spPr>
          <a:xfrm>
            <a:off x="76200" y="2982284"/>
            <a:ext cx="8686800" cy="2739211"/>
          </a:xfrm>
          <a:prstGeom prst="rect">
            <a:avLst/>
          </a:prstGeom>
          <a:noFill/>
        </p:spPr>
        <p:txBody>
          <a:bodyPr wrap="square" rtlCol="0">
            <a:spAutoFit/>
          </a:bodyPr>
          <a:lstStyle/>
          <a:p>
            <a:pPr lvl="0" algn="ctr"/>
            <a:r>
              <a:rPr lang="en-GB" sz="3600" dirty="0" smtClean="0">
                <a:solidFill>
                  <a:prstClr val="black"/>
                </a:solidFill>
              </a:rPr>
              <a:t>Thank you!</a:t>
            </a:r>
          </a:p>
          <a:p>
            <a:pPr lvl="0" algn="ctr"/>
            <a:r>
              <a:rPr lang="en-GB" sz="3600" dirty="0" smtClean="0">
                <a:solidFill>
                  <a:prstClr val="black"/>
                </a:solidFill>
              </a:rPr>
              <a:t>Any questions?</a:t>
            </a:r>
          </a:p>
          <a:p>
            <a:pPr lvl="0" algn="ctr"/>
            <a:endParaRPr lang="en-GB" dirty="0" smtClean="0">
              <a:solidFill>
                <a:prstClr val="black"/>
              </a:solidFill>
            </a:endParaRPr>
          </a:p>
          <a:p>
            <a:pPr lvl="0" algn="r"/>
            <a:r>
              <a:rPr lang="en-GB" sz="1600" dirty="0" smtClean="0">
                <a:solidFill>
                  <a:prstClr val="black"/>
                </a:solidFill>
              </a:rPr>
              <a:t>          Alison </a:t>
            </a:r>
            <a:r>
              <a:rPr lang="en-GB" sz="1600" dirty="0">
                <a:solidFill>
                  <a:prstClr val="black"/>
                </a:solidFill>
              </a:rPr>
              <a:t>Strauss</a:t>
            </a:r>
          </a:p>
          <a:p>
            <a:pPr lvl="0" algn="r"/>
            <a:r>
              <a:rPr lang="en-GB" sz="1600" dirty="0">
                <a:solidFill>
                  <a:prstClr val="black"/>
                </a:solidFill>
              </a:rPr>
              <a:t>Arts Development Officer (Film and Media) / </a:t>
            </a:r>
          </a:p>
          <a:p>
            <a:pPr lvl="0" algn="r"/>
            <a:r>
              <a:rPr lang="en-GB" sz="1600" dirty="0">
                <a:solidFill>
                  <a:prstClr val="black"/>
                </a:solidFill>
              </a:rPr>
              <a:t>Director Hippodrome Festival of Silent Cinema</a:t>
            </a:r>
          </a:p>
          <a:p>
            <a:pPr lvl="0" algn="r"/>
            <a:r>
              <a:rPr lang="en-GB" sz="1600" dirty="0" smtClean="0">
                <a:solidFill>
                  <a:prstClr val="black"/>
                </a:solidFill>
                <a:hlinkClick r:id="rId4"/>
              </a:rPr>
              <a:t>alison.strauss@falkirkcommunitytrust.org</a:t>
            </a:r>
            <a:endParaRPr lang="en-GB" sz="1600" dirty="0" smtClean="0">
              <a:solidFill>
                <a:prstClr val="black"/>
              </a:solidFill>
            </a:endParaRPr>
          </a:p>
          <a:p>
            <a:pPr lvl="0" algn="ctr"/>
            <a:endParaRPr lang="en-GB" dirty="0">
              <a:solidFill>
                <a:prstClr val="black"/>
              </a:solidFill>
            </a:endParaRPr>
          </a:p>
        </p:txBody>
      </p:sp>
      <p:pic>
        <p:nvPicPr>
          <p:cNvPr id="2050" name="Picture 2" descr="P:\logos\Falkirk_Community_Trust_logo_cmy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3703" y="5562600"/>
            <a:ext cx="2892793" cy="11572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8600" y="4382060"/>
            <a:ext cx="3297546" cy="830997"/>
          </a:xfrm>
          <a:prstGeom prst="rect">
            <a:avLst/>
          </a:prstGeom>
        </p:spPr>
        <p:txBody>
          <a:bodyPr wrap="square">
            <a:spAutoFit/>
          </a:bodyPr>
          <a:lstStyle/>
          <a:p>
            <a:r>
              <a:rPr lang="en-GB" sz="1600" dirty="0" err="1"/>
              <a:t>HippFest</a:t>
            </a:r>
            <a:r>
              <a:rPr lang="en-GB" sz="1600" dirty="0"/>
              <a:t> photos by Alex Hewitt www.alexhewitt.co.uk and Lisa Evans, courtesy of Falkirk Community Trust </a:t>
            </a:r>
          </a:p>
        </p:txBody>
      </p:sp>
    </p:spTree>
    <p:extLst>
      <p:ext uri="{BB962C8B-B14F-4D97-AF65-F5344CB8AC3E}">
        <p14:creationId xmlns:p14="http://schemas.microsoft.com/office/powerpoint/2010/main" val="3434690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lisonstrauss\Downloads\29584529772_fb5ec6fd35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5" y="4"/>
            <a:ext cx="9140431" cy="60983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6098385"/>
            <a:ext cx="9129545" cy="830997"/>
          </a:xfrm>
          <a:prstGeom prst="rect">
            <a:avLst/>
          </a:prstGeom>
          <a:noFill/>
        </p:spPr>
        <p:txBody>
          <a:bodyPr wrap="square" rtlCol="0">
            <a:spAutoFit/>
          </a:bodyPr>
          <a:lstStyle/>
          <a:p>
            <a:r>
              <a:rPr lang="en-GB" sz="2400" dirty="0" smtClean="0"/>
              <a:t>• Former heavy industry and mining town • Top 15% SDI  • No train links • Derelict buildings , foreshore &amp; harbour • Stalled development work •</a:t>
            </a:r>
            <a:endParaRPr lang="en-GB" sz="2400" dirty="0"/>
          </a:p>
        </p:txBody>
      </p:sp>
    </p:spTree>
    <p:extLst>
      <p:ext uri="{BB962C8B-B14F-4D97-AF65-F5344CB8AC3E}">
        <p14:creationId xmlns:p14="http://schemas.microsoft.com/office/powerpoint/2010/main" val="1683240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576" r="3626"/>
          <a:stretch/>
        </p:blipFill>
        <p:spPr bwMode="auto">
          <a:xfrm>
            <a:off x="1" y="0"/>
            <a:ext cx="4308764" cy="30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3213" r="4609"/>
          <a:stretch/>
        </p:blipFill>
        <p:spPr bwMode="auto">
          <a:xfrm>
            <a:off x="3630" y="3487061"/>
            <a:ext cx="4305136" cy="3370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417"/>
          <a:stretch/>
        </p:blipFill>
        <p:spPr bwMode="auto">
          <a:xfrm>
            <a:off x="4308767" y="0"/>
            <a:ext cx="4781125" cy="30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descr="C:\Users\alisonstrauss\Downloads\23913578844_621e869389_z.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8766" y="3487058"/>
            <a:ext cx="4806133" cy="3370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169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99639"/>
            <a:ext cx="4572000" cy="4339650"/>
          </a:xfrm>
          <a:prstGeom prst="rect">
            <a:avLst/>
          </a:prstGeom>
          <a:noFill/>
        </p:spPr>
        <p:txBody>
          <a:bodyPr wrap="square" rtlCol="0">
            <a:spAutoFit/>
          </a:bodyPr>
          <a:lstStyle/>
          <a:p>
            <a:endParaRPr lang="en-GB" sz="1600" dirty="0"/>
          </a:p>
          <a:p>
            <a:r>
              <a:rPr lang="en-GB" sz="2000" b="1" dirty="0"/>
              <a:t>Ethos</a:t>
            </a:r>
          </a:p>
          <a:p>
            <a:endParaRPr lang="en-GB" sz="2000" dirty="0"/>
          </a:p>
          <a:p>
            <a:r>
              <a:rPr lang="en-GB" sz="2000" dirty="0" smtClean="0"/>
              <a:t>• An </a:t>
            </a:r>
            <a:r>
              <a:rPr lang="en-GB" sz="2000" dirty="0"/>
              <a:t>inclusive and non-hierarchical approach to silent film</a:t>
            </a:r>
          </a:p>
          <a:p>
            <a:r>
              <a:rPr lang="en-GB" sz="2000" dirty="0" smtClean="0"/>
              <a:t>• Exceptional</a:t>
            </a:r>
            <a:r>
              <a:rPr lang="en-GB" sz="2000" dirty="0"/>
              <a:t>, out-of-the ordinary cinema experiences</a:t>
            </a:r>
          </a:p>
          <a:p>
            <a:r>
              <a:rPr lang="en-GB" sz="2000" dirty="0" smtClean="0"/>
              <a:t>• Accessibility </a:t>
            </a:r>
            <a:r>
              <a:rPr lang="en-GB" sz="2000" dirty="0"/>
              <a:t>and diversity in all elements of delivery</a:t>
            </a:r>
          </a:p>
          <a:p>
            <a:r>
              <a:rPr lang="en-GB" sz="2000" dirty="0" smtClean="0"/>
              <a:t>• The </a:t>
            </a:r>
            <a:r>
              <a:rPr lang="en-GB" sz="2000" dirty="0"/>
              <a:t>highest standards of presentation</a:t>
            </a:r>
          </a:p>
          <a:p>
            <a:r>
              <a:rPr lang="en-GB" sz="2000" dirty="0" smtClean="0"/>
              <a:t>• A </a:t>
            </a:r>
            <a:r>
              <a:rPr lang="en-GB" sz="2000" dirty="0"/>
              <a:t>programme which fosters discovery and challenge</a:t>
            </a:r>
          </a:p>
          <a:p>
            <a:r>
              <a:rPr lang="en-GB" sz="2000" dirty="0" smtClean="0"/>
              <a:t>• Productive </a:t>
            </a:r>
            <a:r>
              <a:rPr lang="en-GB" sz="2000" dirty="0"/>
              <a:t>partnerships between community, artists and audiences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1" y="1340797"/>
            <a:ext cx="3622964" cy="5517204"/>
          </a:xfrm>
          <a:prstGeom prst="rect">
            <a:avLst/>
          </a:prstGeom>
        </p:spPr>
      </p:pic>
      <p:sp>
        <p:nvSpPr>
          <p:cNvPr id="5" name="TextBox 4"/>
          <p:cNvSpPr txBox="1"/>
          <p:nvPr/>
        </p:nvSpPr>
        <p:spPr>
          <a:xfrm>
            <a:off x="152400" y="76200"/>
            <a:ext cx="8956964" cy="1323439"/>
          </a:xfrm>
          <a:prstGeom prst="rect">
            <a:avLst/>
          </a:prstGeom>
          <a:noFill/>
        </p:spPr>
        <p:txBody>
          <a:bodyPr wrap="square" rtlCol="0">
            <a:spAutoFit/>
          </a:bodyPr>
          <a:lstStyle/>
          <a:p>
            <a:pPr algn="ctr"/>
            <a:r>
              <a:rPr lang="en-GB" sz="2000" b="1" dirty="0"/>
              <a:t>Festival Long-Term </a:t>
            </a:r>
            <a:r>
              <a:rPr lang="en-GB" sz="2000" b="1" dirty="0" smtClean="0"/>
              <a:t>Vision</a:t>
            </a:r>
            <a:endParaRPr lang="en-GB" sz="2000" b="1" dirty="0"/>
          </a:p>
          <a:p>
            <a:pPr algn="ctr"/>
            <a:r>
              <a:rPr lang="en-GB" sz="2000" i="1" dirty="0" smtClean="0"/>
              <a:t>‘To </a:t>
            </a:r>
            <a:r>
              <a:rPr lang="en-GB" sz="2000" i="1" dirty="0"/>
              <a:t>be Scotland’s principal commissioning silent film and live music festival – centred in Scotland’s first and oldest cinema, engaged with the local Bo’ness community, and drawing audiences from across Scotland, the UK and beyond</a:t>
            </a:r>
            <a:r>
              <a:rPr lang="en-GB" sz="2000" i="1" dirty="0" smtClean="0"/>
              <a:t>.’</a:t>
            </a:r>
            <a:endParaRPr lang="en-GB" sz="2000" i="1" dirty="0"/>
          </a:p>
        </p:txBody>
      </p:sp>
    </p:spTree>
    <p:extLst>
      <p:ext uri="{BB962C8B-B14F-4D97-AF65-F5344CB8AC3E}">
        <p14:creationId xmlns:p14="http://schemas.microsoft.com/office/powerpoint/2010/main" val="2230477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7" y="381000"/>
            <a:ext cx="925483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18143"/>
            <a:ext cx="2971800" cy="1147670"/>
          </a:xfrm>
          <a:prstGeom prst="rect">
            <a:avLst/>
          </a:prstGeom>
        </p:spPr>
      </p:pic>
    </p:spTree>
    <p:extLst>
      <p:ext uri="{BB962C8B-B14F-4D97-AF65-F5344CB8AC3E}">
        <p14:creationId xmlns:p14="http://schemas.microsoft.com/office/powerpoint/2010/main" val="980086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7558"/>
          <a:stretch/>
        </p:blipFill>
        <p:spPr>
          <a:xfrm>
            <a:off x="6927" y="4042550"/>
            <a:ext cx="4758829" cy="28154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1345" y="3933998"/>
            <a:ext cx="4364182" cy="2924002"/>
          </a:xfrm>
          <a:prstGeom prst="rect">
            <a:avLst/>
          </a:prstGeom>
        </p:spPr>
      </p:pic>
      <p:sp>
        <p:nvSpPr>
          <p:cNvPr id="8" name="TextBox 7"/>
          <p:cNvSpPr txBox="1"/>
          <p:nvPr/>
        </p:nvSpPr>
        <p:spPr>
          <a:xfrm>
            <a:off x="19627" y="2895600"/>
            <a:ext cx="9118600" cy="1631216"/>
          </a:xfrm>
          <a:prstGeom prst="rect">
            <a:avLst/>
          </a:prstGeom>
          <a:solidFill>
            <a:schemeClr val="tx1"/>
          </a:solidFill>
        </p:spPr>
        <p:txBody>
          <a:bodyPr wrap="square" rtlCol="0">
            <a:spAutoFit/>
          </a:bodyPr>
          <a:lstStyle/>
          <a:p>
            <a:r>
              <a:rPr lang="en-GB" sz="2000" dirty="0" smtClean="0">
                <a:solidFill>
                  <a:schemeClr val="bg1"/>
                </a:solidFill>
              </a:rPr>
              <a:t>Encouraging footfall across the town…  </a:t>
            </a:r>
          </a:p>
          <a:p>
            <a:endParaRPr lang="en-GB" sz="2000" dirty="0" smtClean="0">
              <a:solidFill>
                <a:schemeClr val="bg1"/>
              </a:solidFill>
            </a:endParaRPr>
          </a:p>
          <a:p>
            <a:pPr algn="ctr"/>
            <a:r>
              <a:rPr lang="en-GB" sz="2000" dirty="0" smtClean="0">
                <a:solidFill>
                  <a:schemeClr val="bg1"/>
                </a:solidFill>
              </a:rPr>
              <a:t>•  Window dressing competition  •  Hosting pop-ups</a:t>
            </a:r>
          </a:p>
          <a:p>
            <a:pPr algn="ctr"/>
            <a:r>
              <a:rPr lang="en-GB" sz="2000" dirty="0" smtClean="0">
                <a:solidFill>
                  <a:schemeClr val="bg1"/>
                </a:solidFill>
              </a:rPr>
              <a:t>• </a:t>
            </a:r>
            <a:r>
              <a:rPr lang="en-GB" sz="2000" dirty="0" err="1" smtClean="0">
                <a:solidFill>
                  <a:schemeClr val="bg1"/>
                </a:solidFill>
              </a:rPr>
              <a:t>HippFest</a:t>
            </a:r>
            <a:r>
              <a:rPr lang="en-GB" sz="2000" dirty="0" smtClean="0">
                <a:solidFill>
                  <a:schemeClr val="bg1"/>
                </a:solidFill>
              </a:rPr>
              <a:t> brochure directory  • </a:t>
            </a:r>
            <a:r>
              <a:rPr lang="en-GB" sz="2000" dirty="0">
                <a:solidFill>
                  <a:schemeClr val="bg1"/>
                </a:solidFill>
              </a:rPr>
              <a:t>Regular </a:t>
            </a:r>
            <a:r>
              <a:rPr lang="en-GB" sz="2000" dirty="0" smtClean="0">
                <a:solidFill>
                  <a:schemeClr val="bg1"/>
                </a:solidFill>
              </a:rPr>
              <a:t>communication • Dressing the town </a:t>
            </a:r>
          </a:p>
          <a:p>
            <a:endParaRPr lang="en-GB" sz="2000" dirty="0">
              <a:solidFill>
                <a:schemeClr val="bg1"/>
              </a:solidFill>
            </a:endParaRPr>
          </a:p>
        </p:txBody>
      </p:sp>
      <p:pic>
        <p:nvPicPr>
          <p:cNvPr id="8194" name="Picture 2" descr="C:\Users\alisonstrauss\Downloads\hippfest006__20170325_af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7" y="-108857"/>
            <a:ext cx="4572000" cy="305117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lisonstrauss\Downloads\hippfest065__20170326_afh.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3527" y="0"/>
            <a:ext cx="4572000" cy="305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297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 y="28956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descr="C:\Users\alisonstrauss\Downloads\hippfest060__20170326_af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1398"/>
          <a:stretch/>
        </p:blipFill>
        <p:spPr bwMode="auto">
          <a:xfrm>
            <a:off x="20782" y="0"/>
            <a:ext cx="4777740"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22762" y="0"/>
            <a:ext cx="2570019" cy="1200329"/>
          </a:xfrm>
          <a:prstGeom prst="rect">
            <a:avLst/>
          </a:prstGeom>
          <a:noFill/>
        </p:spPr>
        <p:txBody>
          <a:bodyPr wrap="square" rtlCol="0">
            <a:spAutoFit/>
          </a:bodyPr>
          <a:lstStyle/>
          <a:p>
            <a:r>
              <a:rPr lang="en-GB" b="1" dirty="0" smtClean="0"/>
              <a:t>The Horn’s Bakery Café hosted the ‘Silent Stars in Scotland’ </a:t>
            </a:r>
            <a:r>
              <a:rPr lang="en-GB" b="1" dirty="0"/>
              <a:t>p</a:t>
            </a:r>
            <a:r>
              <a:rPr lang="en-GB" b="1" dirty="0" smtClean="0"/>
              <a:t>hotography Exhibition</a:t>
            </a:r>
            <a:endParaRPr lang="en-GB" b="1" dirty="0"/>
          </a:p>
        </p:txBody>
      </p:sp>
      <p:pic>
        <p:nvPicPr>
          <p:cNvPr id="9220" name="Picture 4" descr="C:\Users\alisonstrauss\Downloads\hippfest039__20170325_afh.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7411"/>
          <a:stretch/>
        </p:blipFill>
        <p:spPr bwMode="auto">
          <a:xfrm>
            <a:off x="4522737" y="1"/>
            <a:ext cx="4621263" cy="2895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92781" y="2286000"/>
            <a:ext cx="4322619" cy="646331"/>
          </a:xfrm>
          <a:prstGeom prst="rect">
            <a:avLst/>
          </a:prstGeom>
          <a:noFill/>
        </p:spPr>
        <p:txBody>
          <a:bodyPr wrap="square" rtlCol="0">
            <a:spAutoFit/>
          </a:bodyPr>
          <a:lstStyle/>
          <a:p>
            <a:r>
              <a:rPr lang="en-GB" dirty="0" smtClean="0">
                <a:solidFill>
                  <a:schemeClr val="bg1"/>
                </a:solidFill>
              </a:rPr>
              <a:t>The Bo’ness and </a:t>
            </a:r>
            <a:r>
              <a:rPr lang="en-GB" dirty="0" err="1" smtClean="0">
                <a:solidFill>
                  <a:schemeClr val="bg1"/>
                </a:solidFill>
              </a:rPr>
              <a:t>Kinneil</a:t>
            </a:r>
            <a:r>
              <a:rPr lang="en-GB" dirty="0" smtClean="0">
                <a:solidFill>
                  <a:schemeClr val="bg1"/>
                </a:solidFill>
              </a:rPr>
              <a:t> Heritage Railway hosted a pop-up screening on the platform </a:t>
            </a:r>
            <a:endParaRPr lang="en-GB" dirty="0">
              <a:solidFill>
                <a:schemeClr val="bg1"/>
              </a:solidFill>
            </a:endParaRPr>
          </a:p>
        </p:txBody>
      </p:sp>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8956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27" y="6334780"/>
            <a:ext cx="9150927" cy="523220"/>
          </a:xfrm>
          <a:prstGeom prst="rect">
            <a:avLst/>
          </a:prstGeom>
          <a:noFill/>
        </p:spPr>
        <p:txBody>
          <a:bodyPr wrap="square" rtlCol="0">
            <a:spAutoFit/>
          </a:bodyPr>
          <a:lstStyle/>
          <a:p>
            <a:pPr algn="ctr"/>
            <a:r>
              <a:rPr lang="en-GB" sz="2800" dirty="0" smtClean="0"/>
              <a:t>Extending capacity &amp; engagement though venue partnerships</a:t>
            </a:r>
            <a:endParaRPr lang="en-GB" sz="2800" dirty="0"/>
          </a:p>
        </p:txBody>
      </p:sp>
    </p:spTree>
    <p:extLst>
      <p:ext uri="{BB962C8B-B14F-4D97-AF65-F5344CB8AC3E}">
        <p14:creationId xmlns:p14="http://schemas.microsoft.com/office/powerpoint/2010/main" val="2975117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83" y="1371600"/>
            <a:ext cx="9181483" cy="576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381000"/>
            <a:ext cx="9144000" cy="584775"/>
          </a:xfrm>
          <a:prstGeom prst="rect">
            <a:avLst/>
          </a:prstGeom>
          <a:noFill/>
        </p:spPr>
        <p:txBody>
          <a:bodyPr wrap="square" rtlCol="0">
            <a:spAutoFit/>
          </a:bodyPr>
          <a:lstStyle/>
          <a:p>
            <a:pPr algn="ctr"/>
            <a:r>
              <a:rPr lang="en-GB" sz="3200" b="1" dirty="0" smtClean="0"/>
              <a:t>Overnight stays</a:t>
            </a:r>
            <a:endParaRPr lang="en-GB" sz="3200" b="1" dirty="0"/>
          </a:p>
        </p:txBody>
      </p:sp>
    </p:spTree>
    <p:extLst>
      <p:ext uri="{BB962C8B-B14F-4D97-AF65-F5344CB8AC3E}">
        <p14:creationId xmlns:p14="http://schemas.microsoft.com/office/powerpoint/2010/main" val="1284210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38" y="2209800"/>
            <a:ext cx="5647765" cy="1600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6088" y="2209800"/>
            <a:ext cx="3267075" cy="436876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059" y="4394181"/>
            <a:ext cx="5775059" cy="1998634"/>
          </a:xfrm>
          <a:prstGeom prst="rect">
            <a:avLst/>
          </a:prstGeom>
        </p:spPr>
      </p:pic>
      <p:sp>
        <p:nvSpPr>
          <p:cNvPr id="10" name="TextBox 9"/>
          <p:cNvSpPr txBox="1"/>
          <p:nvPr/>
        </p:nvSpPr>
        <p:spPr>
          <a:xfrm>
            <a:off x="0" y="1192143"/>
            <a:ext cx="9144000" cy="923330"/>
          </a:xfrm>
          <a:prstGeom prst="rect">
            <a:avLst/>
          </a:prstGeom>
          <a:noFill/>
        </p:spPr>
        <p:txBody>
          <a:bodyPr wrap="square" rtlCol="0">
            <a:spAutoFit/>
          </a:bodyPr>
          <a:lstStyle/>
          <a:p>
            <a:pPr algn="ctr"/>
            <a:r>
              <a:rPr lang="en-GB" sz="5400" dirty="0" smtClean="0"/>
              <a:t>Perceptions</a:t>
            </a:r>
            <a:endParaRPr lang="en-GB" sz="5400" dirty="0"/>
          </a:p>
        </p:txBody>
      </p:sp>
    </p:spTree>
    <p:extLst>
      <p:ext uri="{BB962C8B-B14F-4D97-AF65-F5344CB8AC3E}">
        <p14:creationId xmlns:p14="http://schemas.microsoft.com/office/powerpoint/2010/main" val="908417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786</TotalTime>
  <Words>1984</Words>
  <Application>Microsoft Office PowerPoint</Application>
  <PresentationFormat>On-screen Show (4:3)</PresentationFormat>
  <Paragraphs>141</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Strauss</dc:creator>
  <cp:lastModifiedBy>Alison Strauss</cp:lastModifiedBy>
  <cp:revision>113</cp:revision>
  <cp:lastPrinted>2017-05-26T14:17:14Z</cp:lastPrinted>
  <dcterms:created xsi:type="dcterms:W3CDTF">2006-08-16T00:00:00Z</dcterms:created>
  <dcterms:modified xsi:type="dcterms:W3CDTF">2017-05-30T12:52:12Z</dcterms:modified>
</cp:coreProperties>
</file>