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4" r:id="rId2"/>
    <p:sldId id="257" r:id="rId3"/>
    <p:sldId id="278" r:id="rId4"/>
    <p:sldId id="286" r:id="rId5"/>
    <p:sldId id="287" r:id="rId6"/>
    <p:sldId id="291" r:id="rId7"/>
    <p:sldId id="275" r:id="rId8"/>
    <p:sldId id="277" r:id="rId9"/>
    <p:sldId id="283" r:id="rId10"/>
    <p:sldId id="289" r:id="rId11"/>
    <p:sldId id="290" r:id="rId1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1208" autoAdjust="0"/>
  </p:normalViewPr>
  <p:slideViewPr>
    <p:cSldViewPr>
      <p:cViewPr>
        <p:scale>
          <a:sx n="53" d="100"/>
          <a:sy n="53" d="100"/>
        </p:scale>
        <p:origin x="-1644" y="-36"/>
      </p:cViewPr>
      <p:guideLst>
        <p:guide orient="horz" pos="2160"/>
        <p:guide pos="2880"/>
      </p:guideLst>
    </p:cSldViewPr>
  </p:slideViewPr>
  <p:outlineViewPr>
    <p:cViewPr>
      <p:scale>
        <a:sx n="33" d="100"/>
        <a:sy n="33" d="100"/>
      </p:scale>
      <p:origin x="16" y="49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smtClean="0"/>
            </a:lvl1pPr>
          </a:lstStyle>
          <a:p>
            <a:pPr>
              <a:defRPr/>
            </a:pPr>
            <a:fld id="{42437A2B-1DBD-46E7-80AA-E88FE871481A}" type="datetimeFigureOut">
              <a:rPr lang="en-GB"/>
              <a:pPr>
                <a:defRPr/>
              </a:pPr>
              <a:t>04/05/2017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smtClean="0"/>
            </a:lvl1pPr>
          </a:lstStyle>
          <a:p>
            <a:pPr>
              <a:defRPr/>
            </a:pPr>
            <a:fld id="{946428CC-2F5A-4EE3-BE22-9C2DB2A8DFF3}" type="slidenum">
              <a:rPr lang="en-GB"/>
              <a:pPr>
                <a:defRPr/>
              </a:pPr>
              <a:t>‹#›</a:t>
            </a:fld>
            <a:endParaRPr lang="en-GB"/>
          </a:p>
        </p:txBody>
      </p:sp>
    </p:spTree>
    <p:extLst>
      <p:ext uri="{BB962C8B-B14F-4D97-AF65-F5344CB8AC3E}">
        <p14:creationId xmlns:p14="http://schemas.microsoft.com/office/powerpoint/2010/main" val="777339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222F6587-01B2-4335-940C-23C1B63739BA}" type="datetimeFigureOut">
              <a:rPr lang="en-GB"/>
              <a:pPr>
                <a:defRPr/>
              </a:pPr>
              <a:t>04/05/2017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59FF2F8F-3294-4055-B05F-CDBA02A4B862}" type="slidenum">
              <a:rPr lang="en-GB"/>
              <a:pPr>
                <a:defRPr/>
              </a:pPr>
              <a:t>‹#›</a:t>
            </a:fld>
            <a:endParaRPr lang="en-GB"/>
          </a:p>
        </p:txBody>
      </p:sp>
    </p:spTree>
    <p:extLst>
      <p:ext uri="{BB962C8B-B14F-4D97-AF65-F5344CB8AC3E}">
        <p14:creationId xmlns:p14="http://schemas.microsoft.com/office/powerpoint/2010/main" val="852484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9FF2F8F-3294-4055-B05F-CDBA02A4B862}" type="slidenum">
              <a:rPr lang="en-GB" smtClean="0"/>
              <a:pPr>
                <a:defRPr/>
              </a:pPr>
              <a:t>1</a:t>
            </a:fld>
            <a:endParaRPr lang="en-GB"/>
          </a:p>
        </p:txBody>
      </p:sp>
    </p:spTree>
    <p:extLst>
      <p:ext uri="{BB962C8B-B14F-4D97-AF65-F5344CB8AC3E}">
        <p14:creationId xmlns:p14="http://schemas.microsoft.com/office/powerpoint/2010/main" val="328573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GB" dirty="0"/>
              <a:t>TGDT is </a:t>
            </a:r>
            <a:r>
              <a:rPr lang="en-GB" dirty="0" smtClean="0"/>
              <a:t>a </a:t>
            </a:r>
            <a:r>
              <a:rPr lang="en-GB" dirty="0"/>
              <a:t>thriving social enterprise providing jobs and other opportunities in a fragile </a:t>
            </a:r>
            <a:r>
              <a:rPr lang="en-GB" dirty="0" smtClean="0"/>
              <a:t>area</a:t>
            </a:r>
            <a:r>
              <a:rPr lang="en-GB" baseline="0" dirty="0" smtClean="0"/>
              <a:t> and are</a:t>
            </a:r>
            <a:r>
              <a:rPr lang="en-GB" dirty="0" smtClean="0"/>
              <a:t> </a:t>
            </a:r>
            <a:r>
              <a:rPr lang="en-GB" dirty="0"/>
              <a:t>now</a:t>
            </a:r>
            <a:r>
              <a:rPr lang="en-GB" baseline="0" dirty="0"/>
              <a:t> generating an element of income through the Smugglers Hostel and their events portfolio</a:t>
            </a:r>
          </a:p>
          <a:p>
            <a:pPr marL="628650" lvl="1" indent="-171450">
              <a:buFont typeface="Arial" panose="020B0604020202020204" pitchFamily="34" charset="0"/>
              <a:buChar char="•"/>
            </a:pPr>
            <a:r>
              <a:rPr lang="en-GB" baseline="0" dirty="0"/>
              <a:t>Still </a:t>
            </a:r>
            <a:r>
              <a:rPr lang="en-GB" baseline="0" dirty="0" smtClean="0"/>
              <a:t>reliant </a:t>
            </a:r>
            <a:r>
              <a:rPr lang="en-GB" baseline="0" dirty="0"/>
              <a:t>on public funding for core costs and this is unlikely to change in the short to medium term, but difficult to justify maintaining current levels of funding beyond 2018 </a:t>
            </a:r>
          </a:p>
          <a:p>
            <a:pPr marL="628650" lvl="1" indent="-171450">
              <a:buFont typeface="Arial" panose="020B0604020202020204" pitchFamily="34" charset="0"/>
              <a:buChar char="•"/>
            </a:pPr>
            <a:r>
              <a:rPr lang="en-GB" baseline="0" dirty="0"/>
              <a:t>Ambitions to increase revenue raising opportunities through additional asset management </a:t>
            </a:r>
          </a:p>
          <a:p>
            <a:pPr marL="628650" lvl="1" indent="-171450">
              <a:buFont typeface="Arial" panose="020B0604020202020204" pitchFamily="34" charset="0"/>
              <a:buChar char="•"/>
            </a:pPr>
            <a:endParaRPr lang="en-GB" baseline="0" dirty="0"/>
          </a:p>
          <a:p>
            <a:pPr marL="171450" lvl="0" indent="-171450">
              <a:buFont typeface="Arial" panose="020B0604020202020204" pitchFamily="34" charset="0"/>
              <a:buChar char="•"/>
            </a:pPr>
            <a:r>
              <a:rPr lang="en-GB" baseline="0" dirty="0"/>
              <a:t>Community support and engagement has been an ongoing priority and has not been straightforward. Clear and consistent communication and engagement with local residents, members and partners is essential. </a:t>
            </a:r>
            <a:endParaRPr lang="en-GB" baseline="0" dirty="0" smtClean="0"/>
          </a:p>
          <a:p>
            <a:pPr marL="171450" lvl="0" indent="-171450">
              <a:buFont typeface="Arial" panose="020B0604020202020204" pitchFamily="34" charset="0"/>
              <a:buChar char="•"/>
            </a:pPr>
            <a:r>
              <a:rPr lang="en-GB" baseline="0" dirty="0" smtClean="0"/>
              <a:t>Managing </a:t>
            </a:r>
            <a:r>
              <a:rPr lang="en-GB" baseline="0" dirty="0"/>
              <a:t>community expectations has also been a key </a:t>
            </a:r>
            <a:r>
              <a:rPr lang="en-GB" baseline="0" dirty="0" smtClean="0"/>
              <a:t>consideration</a:t>
            </a:r>
            <a:endParaRPr lang="en-GB" baseline="0" dirty="0"/>
          </a:p>
          <a:p>
            <a:pPr marL="171450" lvl="0" indent="-171450">
              <a:buFont typeface="Arial" panose="020B0604020202020204" pitchFamily="34" charset="0"/>
              <a:buChar char="•"/>
            </a:pPr>
            <a:endParaRPr lang="en-GB" baseline="0" dirty="0"/>
          </a:p>
          <a:p>
            <a:pPr marL="171450" lvl="0" indent="-171450">
              <a:buFont typeface="Arial" panose="020B0604020202020204" pitchFamily="34" charset="0"/>
              <a:buChar char="•"/>
            </a:pPr>
            <a:r>
              <a:rPr lang="en-GB" baseline="0" dirty="0"/>
              <a:t>T&amp;G is certainly a more confident and active community in terms of community development, however this relies on a small cohort of very busy volunteers. TGDT directors are taking on more and more, allowing staff to focus on project delivery, however there is a need to continue to attract support and involvement from local people. A long term commitment to build volunteer capacity and allow for succession planning is key and TGDT have made significant strides in this area, with a stronger and more settled Board over the last 2 years</a:t>
            </a:r>
          </a:p>
        </p:txBody>
      </p:sp>
      <p:sp>
        <p:nvSpPr>
          <p:cNvPr id="4" name="Slide Number Placeholder 3"/>
          <p:cNvSpPr>
            <a:spLocks noGrp="1"/>
          </p:cNvSpPr>
          <p:nvPr>
            <p:ph type="sldNum" sz="quarter" idx="10"/>
          </p:nvPr>
        </p:nvSpPr>
        <p:spPr/>
        <p:txBody>
          <a:bodyPr/>
          <a:lstStyle/>
          <a:p>
            <a:pPr>
              <a:defRPr/>
            </a:pPr>
            <a:fld id="{59FF2F8F-3294-4055-B05F-CDBA02A4B862}" type="slidenum">
              <a:rPr lang="en-GB" smtClean="0"/>
              <a:pPr>
                <a:defRPr/>
              </a:pPr>
              <a:t>11</a:t>
            </a:fld>
            <a:endParaRPr lang="en-GB"/>
          </a:p>
        </p:txBody>
      </p:sp>
    </p:spTree>
    <p:extLst>
      <p:ext uri="{BB962C8B-B14F-4D97-AF65-F5344CB8AC3E}">
        <p14:creationId xmlns:p14="http://schemas.microsoft.com/office/powerpoint/2010/main" val="191239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9FF2F8F-3294-4055-B05F-CDBA02A4B862}" type="slidenum">
              <a:rPr lang="en-GB" smtClean="0"/>
              <a:pPr>
                <a:defRPr/>
              </a:pPr>
              <a:t>2</a:t>
            </a:fld>
            <a:endParaRPr lang="en-GB"/>
          </a:p>
        </p:txBody>
      </p:sp>
    </p:spTree>
    <p:extLst>
      <p:ext uri="{BB962C8B-B14F-4D97-AF65-F5344CB8AC3E}">
        <p14:creationId xmlns:p14="http://schemas.microsoft.com/office/powerpoint/2010/main" val="237289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GB" b="1" dirty="0"/>
              <a:t>Historic Challenges</a:t>
            </a:r>
          </a:p>
          <a:p>
            <a:pPr marL="171450" indent="-171450">
              <a:buFont typeface="Arial" panose="020B0604020202020204" pitchFamily="34" charset="0"/>
              <a:buChar char="•"/>
            </a:pPr>
            <a:r>
              <a:rPr lang="en-GB" b="0" dirty="0"/>
              <a:t>Tomintoul</a:t>
            </a:r>
            <a:r>
              <a:rPr lang="en-GB" b="0" baseline="0" dirty="0"/>
              <a:t> was founded as a planned village by the 4</a:t>
            </a:r>
            <a:r>
              <a:rPr lang="en-GB" b="0" baseline="30000" dirty="0"/>
              <a:t>th</a:t>
            </a:r>
            <a:r>
              <a:rPr lang="en-GB" b="0" baseline="0" dirty="0"/>
              <a:t> Duke of Gordon in 1775 – hoping to take advantage of the linen trade</a:t>
            </a:r>
          </a:p>
          <a:p>
            <a:pPr marL="628650" lvl="1" indent="-171450">
              <a:buFont typeface="Arial" panose="020B0604020202020204" pitchFamily="34" charset="0"/>
              <a:buChar char="•"/>
            </a:pPr>
            <a:r>
              <a:rPr lang="en-GB" b="0" baseline="0" dirty="0"/>
              <a:t>Mechanisation meant that this never happened and residents quickly looked for employment in land based industries</a:t>
            </a:r>
          </a:p>
          <a:p>
            <a:pPr marL="628650" lvl="1" indent="-171450">
              <a:buFont typeface="Arial" panose="020B0604020202020204" pitchFamily="34" charset="0"/>
              <a:buChar char="•"/>
            </a:pPr>
            <a:r>
              <a:rPr lang="en-GB" b="0" baseline="0" dirty="0"/>
              <a:t>Tomintoul has been the main service centre for the area, historically hosting the primary school (and until 2000 the secondary school), GP surgery, store and post office</a:t>
            </a:r>
          </a:p>
          <a:p>
            <a:pPr marL="171450" lvl="0" indent="-171450">
              <a:buFont typeface="Arial" panose="020B0604020202020204" pitchFamily="34" charset="0"/>
              <a:buChar char="•"/>
            </a:pPr>
            <a:r>
              <a:rPr lang="en-GB" b="0" baseline="0" dirty="0"/>
              <a:t>Glenlivet has a long history of upland agriculture and rough grazing – it also the centre of the Speyside whisky industry and has a long history and culture of whisky smuggling</a:t>
            </a:r>
          </a:p>
          <a:p>
            <a:pPr marL="171450" lvl="0" indent="-171450">
              <a:buFont typeface="Arial" panose="020B0604020202020204" pitchFamily="34" charset="0"/>
              <a:buChar char="•"/>
            </a:pPr>
            <a:r>
              <a:rPr lang="en-GB" b="0" baseline="0" dirty="0"/>
              <a:t>The Glenlivet estate was purchased by the Crown Estate in 1937</a:t>
            </a:r>
          </a:p>
          <a:p>
            <a:pPr marL="171450" lvl="0" indent="-171450">
              <a:buFont typeface="Arial" panose="020B0604020202020204" pitchFamily="34" charset="0"/>
              <a:buChar char="•"/>
            </a:pPr>
            <a:r>
              <a:rPr lang="en-GB" b="0" baseline="0" dirty="0"/>
              <a:t>The area is now heavily reliant on land based industries, whisky and tourism for income</a:t>
            </a:r>
          </a:p>
          <a:p>
            <a:pPr marL="171450" lvl="0" indent="-171450">
              <a:buFont typeface="Arial" panose="020B0604020202020204" pitchFamily="34" charset="0"/>
              <a:buChar char="•"/>
            </a:pPr>
            <a:endParaRPr lang="en-GB" b="0" baseline="0" dirty="0"/>
          </a:p>
          <a:p>
            <a:pPr marL="171450" lvl="0" indent="-171450">
              <a:buFont typeface="Arial" panose="020B0604020202020204" pitchFamily="34" charset="0"/>
              <a:buChar char="•"/>
            </a:pPr>
            <a:r>
              <a:rPr lang="en-GB" b="0" baseline="0" dirty="0"/>
              <a:t>Tomintoul is the highest village in the Highlands, with </a:t>
            </a:r>
            <a:r>
              <a:rPr lang="en-GB" b="0" baseline="0" dirty="0" err="1"/>
              <a:t>Strathavon</a:t>
            </a:r>
            <a:r>
              <a:rPr lang="en-GB" b="0" baseline="0" dirty="0"/>
              <a:t> and Glenlivet located to the north and east of the village. The area is renowned for rolling uplands and feels unique within the National Park and </a:t>
            </a:r>
            <a:r>
              <a:rPr lang="en-GB" b="0" baseline="0" dirty="0" smtClean="0"/>
              <a:t>Moray</a:t>
            </a:r>
            <a:endParaRPr lang="en-GB" b="0" baseline="0" dirty="0"/>
          </a:p>
          <a:p>
            <a:pPr marL="171450" lvl="0" indent="-171450">
              <a:buFont typeface="Arial" panose="020B0604020202020204" pitchFamily="34" charset="0"/>
              <a:buChar char="•"/>
            </a:pPr>
            <a:endParaRPr lang="en-GB" b="0" baseline="0" dirty="0"/>
          </a:p>
          <a:p>
            <a:pPr marL="171450" lvl="0" indent="-171450">
              <a:buFont typeface="Arial" panose="020B0604020202020204" pitchFamily="34" charset="0"/>
              <a:buChar char="•"/>
            </a:pPr>
            <a:r>
              <a:rPr lang="en-GB" b="0" baseline="0" dirty="0"/>
              <a:t>The population of the area is approximately 1000, with around 350-400 in Tomintoul. Like most of rural Scotland, the area has an ageing population</a:t>
            </a:r>
          </a:p>
          <a:p>
            <a:pPr marL="171450" lvl="0" indent="-171450">
              <a:buFont typeface="Arial" panose="020B0604020202020204" pitchFamily="34" charset="0"/>
              <a:buChar char="•"/>
            </a:pPr>
            <a:endParaRPr lang="en-GB" b="0" baseline="0" dirty="0"/>
          </a:p>
          <a:p>
            <a:pPr marL="0" lvl="0" indent="0">
              <a:buFont typeface="Arial" panose="020B0604020202020204" pitchFamily="34" charset="0"/>
              <a:buNone/>
            </a:pPr>
            <a:endParaRPr lang="en-GB" b="0" dirty="0"/>
          </a:p>
        </p:txBody>
      </p:sp>
      <p:sp>
        <p:nvSpPr>
          <p:cNvPr id="4" name="Slide Number Placeholder 3"/>
          <p:cNvSpPr>
            <a:spLocks noGrp="1"/>
          </p:cNvSpPr>
          <p:nvPr>
            <p:ph type="sldNum" sz="quarter" idx="10"/>
          </p:nvPr>
        </p:nvSpPr>
        <p:spPr/>
        <p:txBody>
          <a:bodyPr/>
          <a:lstStyle/>
          <a:p>
            <a:pPr>
              <a:defRPr/>
            </a:pPr>
            <a:fld id="{59FF2F8F-3294-4055-B05F-CDBA02A4B862}" type="slidenum">
              <a:rPr lang="en-GB" smtClean="0"/>
              <a:pPr>
                <a:defRPr/>
              </a:pPr>
              <a:t>3</a:t>
            </a:fld>
            <a:endParaRPr lang="en-GB"/>
          </a:p>
        </p:txBody>
      </p:sp>
    </p:spTree>
    <p:extLst>
      <p:ext uri="{BB962C8B-B14F-4D97-AF65-F5344CB8AC3E}">
        <p14:creationId xmlns:p14="http://schemas.microsoft.com/office/powerpoint/2010/main" val="366436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baseline="0" dirty="0"/>
              <a:t>Tomintoul and Glenlivet is located between the tourist hotspots of Aviemore, Glenmore and Strathspey to the west and Royal Deeside to the east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baseline="0" dirty="0"/>
              <a:t>Tomintoul and Glenlivet has to work very hard to take advantage of this location, with day trips and short stays being the main market</a:t>
            </a:r>
          </a:p>
          <a:p>
            <a:endParaRPr lang="en-GB" dirty="0"/>
          </a:p>
        </p:txBody>
      </p:sp>
      <p:sp>
        <p:nvSpPr>
          <p:cNvPr id="4" name="Slide Number Placeholder 3"/>
          <p:cNvSpPr>
            <a:spLocks noGrp="1"/>
          </p:cNvSpPr>
          <p:nvPr>
            <p:ph type="sldNum" sz="quarter" idx="10"/>
          </p:nvPr>
        </p:nvSpPr>
        <p:spPr/>
        <p:txBody>
          <a:bodyPr/>
          <a:lstStyle/>
          <a:p>
            <a:pPr>
              <a:defRPr/>
            </a:pPr>
            <a:fld id="{59FF2F8F-3294-4055-B05F-CDBA02A4B862}" type="slidenum">
              <a:rPr lang="en-GB" smtClean="0"/>
              <a:pPr>
                <a:defRPr/>
              </a:pPr>
              <a:t>5</a:t>
            </a:fld>
            <a:endParaRPr lang="en-GB"/>
          </a:p>
        </p:txBody>
      </p:sp>
    </p:spTree>
    <p:extLst>
      <p:ext uri="{BB962C8B-B14F-4D97-AF65-F5344CB8AC3E}">
        <p14:creationId xmlns:p14="http://schemas.microsoft.com/office/powerpoint/2010/main" val="59629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Global</a:t>
            </a:r>
            <a:r>
              <a:rPr lang="en-GB" b="1" baseline="0" dirty="0"/>
              <a:t> Financial Crash</a:t>
            </a:r>
          </a:p>
          <a:p>
            <a:pPr marL="171450" indent="-171450">
              <a:buFont typeface="Arial" panose="020B0604020202020204" pitchFamily="34" charset="0"/>
              <a:buChar char="•"/>
            </a:pPr>
            <a:r>
              <a:rPr lang="en-GB" b="0" baseline="0" dirty="0"/>
              <a:t>Tomintoul and Glenlivet was of course not immune to the financial crash in 2007-08 and its consequences</a:t>
            </a:r>
          </a:p>
          <a:p>
            <a:pPr marL="171450" indent="-171450">
              <a:buFont typeface="Arial" panose="020B0604020202020204" pitchFamily="34" charset="0"/>
              <a:buChar char="•"/>
            </a:pPr>
            <a:r>
              <a:rPr lang="en-GB" b="0" baseline="0" dirty="0"/>
              <a:t>By 2011 the VIC was under threat of closure and the two hotels in Tomintoul had closed and there were real concerns locally that the vital tourist trade would disappear</a:t>
            </a:r>
          </a:p>
          <a:p>
            <a:pPr marL="171450" indent="-171450">
              <a:buFont typeface="Arial" panose="020B0604020202020204" pitchFamily="34" charset="0"/>
              <a:buChar char="•"/>
            </a:pPr>
            <a:r>
              <a:rPr lang="en-GB" b="0" baseline="0" dirty="0"/>
              <a:t>CNPA was able to support a refurbishment of the VIC – at the official reopening there were strong calls for much more investment and focus on the area to support the struggling economy. </a:t>
            </a:r>
          </a:p>
          <a:p>
            <a:pPr marL="171450" indent="-171450">
              <a:buFont typeface="Arial" panose="020B0604020202020204" pitchFamily="34" charset="0"/>
              <a:buChar char="•"/>
            </a:pPr>
            <a:r>
              <a:rPr lang="en-GB" b="0" baseline="0" dirty="0"/>
              <a:t>Lead to establishment of working group to bring forward proposals. Funding put together for detailed socio-economic study and then development of Regeneration Strategy and Action Plan</a:t>
            </a:r>
            <a:endParaRPr lang="en-GB" b="0" dirty="0"/>
          </a:p>
        </p:txBody>
      </p:sp>
      <p:sp>
        <p:nvSpPr>
          <p:cNvPr id="4" name="Slide Number Placeholder 3"/>
          <p:cNvSpPr>
            <a:spLocks noGrp="1"/>
          </p:cNvSpPr>
          <p:nvPr>
            <p:ph type="sldNum" sz="quarter" idx="10"/>
          </p:nvPr>
        </p:nvSpPr>
        <p:spPr/>
        <p:txBody>
          <a:bodyPr/>
          <a:lstStyle/>
          <a:p>
            <a:pPr>
              <a:defRPr/>
            </a:pPr>
            <a:fld id="{59FF2F8F-3294-4055-B05F-CDBA02A4B862}" type="slidenum">
              <a:rPr lang="en-GB" smtClean="0"/>
              <a:pPr>
                <a:defRPr/>
              </a:pPr>
              <a:t>6</a:t>
            </a:fld>
            <a:endParaRPr lang="en-GB"/>
          </a:p>
        </p:txBody>
      </p:sp>
    </p:spTree>
    <p:extLst>
      <p:ext uri="{BB962C8B-B14F-4D97-AF65-F5344CB8AC3E}">
        <p14:creationId xmlns:p14="http://schemas.microsoft.com/office/powerpoint/2010/main" val="61849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r>
              <a:rPr lang="en-GB" dirty="0"/>
              <a:t>A Steering Group</a:t>
            </a:r>
            <a:r>
              <a:rPr lang="en-GB" baseline="0" dirty="0"/>
              <a:t> was established, involving the two local community associations, Moray Council, CNPA, the Crown Estate and HIE</a:t>
            </a:r>
          </a:p>
          <a:p>
            <a:pPr marL="171450" indent="-171450">
              <a:buFont typeface="Arial" panose="020B0604020202020204" pitchFamily="34" charset="0"/>
              <a:buChar char="•"/>
            </a:pPr>
            <a:r>
              <a:rPr lang="en-GB" baseline="0" dirty="0"/>
              <a:t>Funding was sourced and consultants brought in to undertake some initial socio-economic baseline assessments to give a true picture of the situation</a:t>
            </a:r>
          </a:p>
          <a:p>
            <a:pPr marL="171450" indent="-171450">
              <a:buFont typeface="Arial" panose="020B0604020202020204" pitchFamily="34" charset="0"/>
              <a:buChar char="•"/>
            </a:pPr>
            <a:r>
              <a:rPr lang="en-GB" baseline="0" dirty="0"/>
              <a:t>Significant community engagement took place, led by partners and VABS to identify key issues and ideas</a:t>
            </a:r>
          </a:p>
          <a:p>
            <a:pPr marL="171450" indent="-171450">
              <a:buFont typeface="Arial" panose="020B0604020202020204" pitchFamily="34" charset="0"/>
              <a:buChar char="•"/>
            </a:pPr>
            <a:r>
              <a:rPr lang="en-GB" baseline="0" dirty="0"/>
              <a:t>National Park Partnership Plan is the key management strategy for the National Park, covering all four aims (including socio-economic development)</a:t>
            </a:r>
          </a:p>
          <a:p>
            <a:pPr marL="628650" lvl="1" indent="-171450">
              <a:buFont typeface="Arial" panose="020B0604020202020204" pitchFamily="34" charset="0"/>
              <a:buChar char="•"/>
            </a:pPr>
            <a:r>
              <a:rPr lang="en-GB" baseline="0" dirty="0"/>
              <a:t>2012-17 NPPP identified Tomintoul &amp; Glenlivet as a spatial priority, recognising the significant challenges facing the area</a:t>
            </a:r>
          </a:p>
          <a:p>
            <a:pPr marL="171450" lvl="0" indent="-171450">
              <a:buFont typeface="Arial" panose="020B0604020202020204" pitchFamily="34" charset="0"/>
              <a:buChar char="•"/>
            </a:pPr>
            <a:r>
              <a:rPr lang="en-GB" baseline="0" dirty="0"/>
              <a:t>Ongoing community engagement led to development of a Regeneration Strategy and Action Plan under a number of themes:</a:t>
            </a:r>
          </a:p>
          <a:p>
            <a:pPr marL="628650" lvl="1" indent="-171450">
              <a:buFont typeface="Arial" panose="020B0604020202020204" pitchFamily="34" charset="0"/>
              <a:buChar char="•"/>
            </a:pPr>
            <a:r>
              <a:rPr lang="en-GB" baseline="0" dirty="0"/>
              <a:t>Funding &amp; Delivery</a:t>
            </a:r>
          </a:p>
          <a:p>
            <a:pPr marL="628650" lvl="1" indent="-171450">
              <a:buFont typeface="Arial" panose="020B0604020202020204" pitchFamily="34" charset="0"/>
              <a:buChar char="•"/>
            </a:pPr>
            <a:r>
              <a:rPr lang="en-GB" baseline="0" dirty="0"/>
              <a:t>Community Projects</a:t>
            </a:r>
          </a:p>
          <a:p>
            <a:pPr marL="628650" lvl="1" indent="-171450">
              <a:buFont typeface="Arial" panose="020B0604020202020204" pitchFamily="34" charset="0"/>
              <a:buChar char="•"/>
            </a:pPr>
            <a:r>
              <a:rPr lang="en-GB" baseline="0" dirty="0"/>
              <a:t>Landscape Setting</a:t>
            </a:r>
          </a:p>
          <a:p>
            <a:pPr marL="628650" lvl="1" indent="-171450">
              <a:buFont typeface="Arial" panose="020B0604020202020204" pitchFamily="34" charset="0"/>
              <a:buChar char="•"/>
            </a:pPr>
            <a:r>
              <a:rPr lang="en-GB" baseline="0" dirty="0"/>
              <a:t>Public Realm Improvements</a:t>
            </a:r>
          </a:p>
          <a:p>
            <a:pPr marL="628650" lvl="1" indent="-171450">
              <a:buFont typeface="Arial" panose="020B0604020202020204" pitchFamily="34" charset="0"/>
              <a:buChar char="•"/>
            </a:pPr>
            <a:r>
              <a:rPr lang="en-GB" baseline="0" dirty="0"/>
              <a:t>Housing</a:t>
            </a:r>
          </a:p>
          <a:p>
            <a:pPr marL="628650" lvl="1" indent="-171450">
              <a:buFont typeface="Arial" panose="020B0604020202020204" pitchFamily="34" charset="0"/>
              <a:buChar char="•"/>
            </a:pPr>
            <a:r>
              <a:rPr lang="en-GB" baseline="0" dirty="0"/>
              <a:t>Planning &amp; Development</a:t>
            </a:r>
          </a:p>
          <a:p>
            <a:pPr marL="628650" lvl="1" indent="-171450">
              <a:buFont typeface="Arial" panose="020B0604020202020204" pitchFamily="34" charset="0"/>
              <a:buChar char="•"/>
            </a:pPr>
            <a:r>
              <a:rPr lang="en-GB" baseline="0" dirty="0"/>
              <a:t>Sustainable Land Management</a:t>
            </a:r>
          </a:p>
          <a:p>
            <a:pPr marL="171450" lvl="0" indent="-171450">
              <a:buFont typeface="Arial" panose="020B0604020202020204" pitchFamily="34" charset="0"/>
              <a:buChar char="•"/>
            </a:pPr>
            <a:r>
              <a:rPr lang="en-GB" baseline="0" dirty="0"/>
              <a:t>The “Transform Team” was established to oversee the delivery of the identified projects, providing a scrutiny and advisory role</a:t>
            </a:r>
          </a:p>
          <a:p>
            <a:pPr marL="628650" lvl="1" indent="-171450">
              <a:buFont typeface="Arial" panose="020B0604020202020204" pitchFamily="34" charset="0"/>
              <a:buChar char="•"/>
            </a:pPr>
            <a:r>
              <a:rPr lang="en-GB" baseline="0" dirty="0"/>
              <a:t>Chaired by CNPA Board Member and member of GICA</a:t>
            </a:r>
          </a:p>
          <a:p>
            <a:pPr marL="628650" lvl="1" indent="-171450">
              <a:buFont typeface="Arial" panose="020B0604020202020204" pitchFamily="34" charset="0"/>
              <a:buChar char="•"/>
            </a:pPr>
            <a:r>
              <a:rPr lang="en-GB" baseline="0" dirty="0"/>
              <a:t>KATCA</a:t>
            </a:r>
          </a:p>
          <a:p>
            <a:pPr marL="628650" lvl="1" indent="-171450">
              <a:buFont typeface="Arial" panose="020B0604020202020204" pitchFamily="34" charset="0"/>
              <a:buChar char="•"/>
            </a:pPr>
            <a:r>
              <a:rPr lang="en-GB" baseline="0" dirty="0"/>
              <a:t>TGDT</a:t>
            </a:r>
          </a:p>
          <a:p>
            <a:pPr marL="628650" lvl="1" indent="-171450">
              <a:buFont typeface="Arial" panose="020B0604020202020204" pitchFamily="34" charset="0"/>
              <a:buChar char="•"/>
            </a:pPr>
            <a:r>
              <a:rPr lang="en-GB" baseline="0" dirty="0"/>
              <a:t>TGHH</a:t>
            </a:r>
          </a:p>
          <a:p>
            <a:pPr marL="628650" lvl="1" indent="-171450">
              <a:buFont typeface="Arial" panose="020B0604020202020204" pitchFamily="34" charset="0"/>
              <a:buChar char="•"/>
            </a:pPr>
            <a:r>
              <a:rPr lang="en-GB" baseline="0" dirty="0"/>
              <a:t>Crown Estate</a:t>
            </a:r>
          </a:p>
          <a:p>
            <a:pPr marL="628650" lvl="1" indent="-171450">
              <a:buFont typeface="Arial" panose="020B0604020202020204" pitchFamily="34" charset="0"/>
              <a:buChar char="•"/>
            </a:pPr>
            <a:r>
              <a:rPr lang="en-GB" baseline="0" dirty="0"/>
              <a:t>Moray Council</a:t>
            </a:r>
          </a:p>
          <a:p>
            <a:pPr marL="628650" lvl="1" indent="-171450">
              <a:buFont typeface="Arial" panose="020B0604020202020204" pitchFamily="34" charset="0"/>
              <a:buChar char="•"/>
            </a:pPr>
            <a:r>
              <a:rPr lang="en-GB" baseline="0" dirty="0"/>
              <a:t>HIE</a:t>
            </a:r>
          </a:p>
          <a:p>
            <a:pPr marL="628650" lvl="1" indent="-171450">
              <a:buFont typeface="Arial" panose="020B0604020202020204" pitchFamily="34" charset="0"/>
              <a:buChar char="•"/>
            </a:pPr>
            <a:r>
              <a:rPr lang="en-GB" baseline="0" dirty="0"/>
              <a:t>Visit Scotland</a:t>
            </a:r>
          </a:p>
        </p:txBody>
      </p:sp>
      <p:sp>
        <p:nvSpPr>
          <p:cNvPr id="4" name="Slide Number Placeholder 3"/>
          <p:cNvSpPr>
            <a:spLocks noGrp="1"/>
          </p:cNvSpPr>
          <p:nvPr>
            <p:ph type="sldNum" sz="quarter" idx="10"/>
          </p:nvPr>
        </p:nvSpPr>
        <p:spPr/>
        <p:txBody>
          <a:bodyPr/>
          <a:lstStyle/>
          <a:p>
            <a:pPr>
              <a:defRPr/>
            </a:pPr>
            <a:fld id="{59FF2F8F-3294-4055-B05F-CDBA02A4B862}" type="slidenum">
              <a:rPr lang="en-GB" smtClean="0"/>
              <a:pPr>
                <a:defRPr/>
              </a:pPr>
              <a:t>7</a:t>
            </a:fld>
            <a:endParaRPr lang="en-GB"/>
          </a:p>
        </p:txBody>
      </p:sp>
    </p:spTree>
    <p:extLst>
      <p:ext uri="{BB962C8B-B14F-4D97-AF65-F5344CB8AC3E}">
        <p14:creationId xmlns:p14="http://schemas.microsoft.com/office/powerpoint/2010/main" val="59029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GB" dirty="0"/>
              <a:t>Key priority</a:t>
            </a:r>
            <a:r>
              <a:rPr lang="en-GB" baseline="0" dirty="0"/>
              <a:t> in Regeneration Strategy was the establishment of a Development Trust</a:t>
            </a:r>
          </a:p>
          <a:p>
            <a:pPr marL="171450" indent="-171450">
              <a:buFont typeface="Arial" panose="020B0604020202020204" pitchFamily="34" charset="0"/>
              <a:buChar char="•"/>
            </a:pPr>
            <a:r>
              <a:rPr lang="en-GB" baseline="0" dirty="0"/>
              <a:t>Company Ltd by Guarantee, membership open to all residents of AB37 9 postcode area and directors elected from the membership</a:t>
            </a:r>
          </a:p>
          <a:p>
            <a:pPr marL="171450" indent="-171450">
              <a:buFont typeface="Arial" panose="020B0604020202020204" pitchFamily="34" charset="0"/>
              <a:buChar char="•"/>
            </a:pPr>
            <a:r>
              <a:rPr lang="en-GB" baseline="0" dirty="0"/>
              <a:t>Funded through joint funding from HIE, Moray Council, CNPA and Crown Estate (in-kind)</a:t>
            </a:r>
          </a:p>
          <a:p>
            <a:pPr marL="628650" lvl="1" indent="-171450">
              <a:buFont typeface="Arial" panose="020B0604020202020204" pitchFamily="34" charset="0"/>
              <a:buChar char="•"/>
            </a:pPr>
            <a:r>
              <a:rPr lang="en-GB" baseline="0" dirty="0"/>
              <a:t>Development Officer position has been funded since 2012</a:t>
            </a:r>
          </a:p>
          <a:p>
            <a:pPr marL="628650" lvl="1" indent="-171450">
              <a:buFont typeface="Arial" panose="020B0604020202020204" pitchFamily="34" charset="0"/>
              <a:buChar char="•"/>
            </a:pPr>
            <a:r>
              <a:rPr lang="en-GB" baseline="0" dirty="0"/>
              <a:t>Various other positions funded on shorter-term basis, including graduate placements – one of these is now running the Speyside Whisky Festival</a:t>
            </a:r>
          </a:p>
          <a:p>
            <a:pPr marL="171450" lvl="0" indent="-171450">
              <a:buFont typeface="Arial" panose="020B0604020202020204" pitchFamily="34" charset="0"/>
              <a:buChar char="•"/>
            </a:pPr>
            <a:r>
              <a:rPr lang="en-GB" baseline="0" dirty="0"/>
              <a:t>HIE have account managed TGDT since 2012, offering direct support to officers and board members. CNPA has had input into this as and when required, but HIE take the lead. CNPA provide funding to HIE as a contribution for TGDT costs, all administered by HIE</a:t>
            </a:r>
          </a:p>
          <a:p>
            <a:pPr marL="171450" lvl="0" indent="-171450">
              <a:buFont typeface="Arial" panose="020B0604020202020204" pitchFamily="34" charset="0"/>
              <a:buChar char="•"/>
            </a:pPr>
            <a:r>
              <a:rPr lang="en-GB" baseline="0" dirty="0"/>
              <a:t>TGDT has had a number of successes covering:</a:t>
            </a:r>
          </a:p>
          <a:p>
            <a:pPr marL="628650" lvl="1" indent="-171450">
              <a:buFont typeface="Arial" panose="020B0604020202020204" pitchFamily="34" charset="0"/>
              <a:buChar char="•"/>
            </a:pPr>
            <a:r>
              <a:rPr lang="en-GB" baseline="0" dirty="0"/>
              <a:t>Management and now ownership following CAT of Smugglers Hostel</a:t>
            </a:r>
            <a:r>
              <a:rPr lang="en-GB" baseline="0" dirty="0">
                <a:solidFill>
                  <a:srgbClr val="FFC000"/>
                </a:solidFill>
              </a:rPr>
              <a:t> (and campsite)</a:t>
            </a:r>
            <a:endParaRPr lang="en-GB" baseline="0" dirty="0"/>
          </a:p>
          <a:p>
            <a:pPr marL="628650" lvl="1" indent="-171450">
              <a:buFont typeface="Arial" panose="020B0604020202020204" pitchFamily="34" charset="0"/>
              <a:buChar char="•"/>
            </a:pPr>
            <a:r>
              <a:rPr lang="en-GB" baseline="0" dirty="0"/>
              <a:t>Management and now ownership following CAT of VIC and Museum (and securing funding for £500k refurb </a:t>
            </a:r>
            <a:r>
              <a:rPr lang="en-GB" baseline="0" dirty="0" err="1"/>
              <a:t>inc.</a:t>
            </a:r>
            <a:r>
              <a:rPr lang="en-GB" baseline="0" dirty="0"/>
              <a:t> office space)</a:t>
            </a:r>
          </a:p>
          <a:p>
            <a:pPr marL="628650" lvl="1" indent="-171450">
              <a:buFont typeface="Arial" panose="020B0604020202020204" pitchFamily="34" charset="0"/>
              <a:buChar char="•"/>
            </a:pPr>
            <a:r>
              <a:rPr lang="en-GB" baseline="0" dirty="0"/>
              <a:t>Various events such as Rock n Road, (</a:t>
            </a:r>
            <a:r>
              <a:rPr lang="en-GB" baseline="0" dirty="0" err="1"/>
              <a:t>Skerryvore</a:t>
            </a:r>
            <a:r>
              <a:rPr lang="en-GB" baseline="0" dirty="0"/>
              <a:t> Gig, quiz nights)</a:t>
            </a:r>
          </a:p>
          <a:p>
            <a:pPr marL="628650" lvl="1" indent="-171450">
              <a:buFont typeface="Arial" panose="020B0604020202020204" pitchFamily="34" charset="0"/>
              <a:buChar char="•"/>
            </a:pPr>
            <a:r>
              <a:rPr lang="en-GB" baseline="0" dirty="0"/>
              <a:t>(Pilot) broadband scheme to Braes of Glenlivet</a:t>
            </a:r>
          </a:p>
          <a:p>
            <a:pPr marL="171450" lvl="0" indent="-171450">
              <a:buFont typeface="Arial" panose="020B0604020202020204" pitchFamily="34" charset="0"/>
              <a:buChar char="•"/>
            </a:pPr>
            <a:r>
              <a:rPr lang="en-GB" baseline="0" dirty="0"/>
              <a:t>TGDT producing plan setting short, medium and long term priorities and TGDT’s role over that period – focussing on non-TGLP matters</a:t>
            </a:r>
            <a:endParaRPr lang="en-GB" dirty="0"/>
          </a:p>
        </p:txBody>
      </p:sp>
      <p:sp>
        <p:nvSpPr>
          <p:cNvPr id="4" name="Slide Number Placeholder 3"/>
          <p:cNvSpPr>
            <a:spLocks noGrp="1"/>
          </p:cNvSpPr>
          <p:nvPr>
            <p:ph type="sldNum" sz="quarter" idx="10"/>
          </p:nvPr>
        </p:nvSpPr>
        <p:spPr/>
        <p:txBody>
          <a:bodyPr/>
          <a:lstStyle/>
          <a:p>
            <a:pPr>
              <a:defRPr/>
            </a:pPr>
            <a:fld id="{59FF2F8F-3294-4055-B05F-CDBA02A4B862}" type="slidenum">
              <a:rPr lang="en-GB" smtClean="0"/>
              <a:pPr>
                <a:defRPr/>
              </a:pPr>
              <a:t>8</a:t>
            </a:fld>
            <a:endParaRPr lang="en-GB"/>
          </a:p>
        </p:txBody>
      </p:sp>
    </p:spTree>
    <p:extLst>
      <p:ext uri="{BB962C8B-B14F-4D97-AF65-F5344CB8AC3E}">
        <p14:creationId xmlns:p14="http://schemas.microsoft.com/office/powerpoint/2010/main" val="232414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Landscape Partnerships are partly HLF funded projects designed</a:t>
            </a:r>
            <a:r>
              <a:rPr lang="en-GB" baseline="0" dirty="0"/>
              <a:t> to bring improvements to an area at a landscape scale, covering socio-economic, environmental and cultural issues and priorities</a:t>
            </a:r>
          </a:p>
          <a:p>
            <a:pPr marL="171450" indent="-171450">
              <a:buFont typeface="Arial" panose="020B0604020202020204" pitchFamily="34" charset="0"/>
              <a:buChar char="•"/>
            </a:pPr>
            <a:r>
              <a:rPr lang="en-GB" baseline="0" dirty="0"/>
              <a:t>A number of the priorities identified in the initial Regeneration Strategy were brought into the TGLP proposals as an appropriate funding mechanism</a:t>
            </a:r>
          </a:p>
          <a:p>
            <a:pPr marL="171450" indent="-171450">
              <a:buFont typeface="Arial" panose="020B0604020202020204" pitchFamily="34" charset="0"/>
              <a:buChar char="•"/>
            </a:pPr>
            <a:r>
              <a:rPr lang="en-GB" baseline="0" dirty="0"/>
              <a:t>Stage 1 was led by CNPA and external consultants, with input from key partners including RCAHMS, RSPB and a number of Transform Team members (including TGDT), with the application submitted in May 2014. This included general principles and outline costs, but was not particularly detailed</a:t>
            </a:r>
          </a:p>
          <a:p>
            <a:pPr marL="171450" indent="-171450">
              <a:buFont typeface="Arial" panose="020B0604020202020204" pitchFamily="34" charset="0"/>
              <a:buChar char="•"/>
            </a:pPr>
            <a:r>
              <a:rPr lang="en-GB" baseline="0" dirty="0"/>
              <a:t>Stage 1 application approved in late 2014 and the Development Phase, including the production of a Stage 2 application commenced in early 2015. This involved bringing forward more detailed and costed proposals which would be delivered following approval of the Stage 2 application, which was submitted in May 2016</a:t>
            </a:r>
          </a:p>
          <a:p>
            <a:pPr marL="171450" indent="-171450">
              <a:buFont typeface="Arial" panose="020B0604020202020204" pitchFamily="34" charset="0"/>
              <a:buChar char="•"/>
            </a:pPr>
            <a:r>
              <a:rPr lang="en-GB" baseline="0" dirty="0"/>
              <a:t>Stage 2 application was approved in </a:t>
            </a:r>
            <a:r>
              <a:rPr lang="en-GB" baseline="0" dirty="0" smtClean="0"/>
              <a:t>September </a:t>
            </a:r>
            <a:r>
              <a:rPr lang="en-GB" baseline="0" dirty="0"/>
              <a:t>2016 and the </a:t>
            </a:r>
            <a:r>
              <a:rPr lang="en-GB" baseline="0" dirty="0" smtClean="0"/>
              <a:t>Delivery Phase </a:t>
            </a:r>
            <a:r>
              <a:rPr lang="en-GB" baseline="0" dirty="0"/>
              <a:t>started.</a:t>
            </a:r>
          </a:p>
          <a:p>
            <a:pPr marL="171450" indent="-171450">
              <a:buFont typeface="Arial" panose="020B0604020202020204" pitchFamily="34" charset="0"/>
              <a:buChar char="•"/>
            </a:pPr>
            <a:r>
              <a:rPr lang="en-GB" baseline="0" dirty="0"/>
              <a:t>TGLP has its own Board and staffing arrangements – the Board is made up of representatives from the key partners who provide oversight and scrutiny of project </a:t>
            </a:r>
            <a:r>
              <a:rPr lang="en-GB" baseline="0" dirty="0" smtClean="0"/>
              <a:t>delivery (including TGDT)</a:t>
            </a:r>
            <a:endParaRPr lang="en-GB" baseline="0" dirty="0"/>
          </a:p>
          <a:p>
            <a:pPr marL="171450" indent="-171450">
              <a:buFont typeface="Arial" panose="020B0604020202020204" pitchFamily="34" charset="0"/>
              <a:buChar char="•"/>
            </a:pPr>
            <a:r>
              <a:rPr lang="en-GB" baseline="0" dirty="0"/>
              <a:t>TGDT is leading on three key projects and is employing two new members of staff to support delivery</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59FF2F8F-3294-4055-B05F-CDBA02A4B862}" type="slidenum">
              <a:rPr lang="en-GB" smtClean="0"/>
              <a:pPr>
                <a:defRPr/>
              </a:pPr>
              <a:t>9</a:t>
            </a:fld>
            <a:endParaRPr lang="en-GB"/>
          </a:p>
        </p:txBody>
      </p:sp>
    </p:spTree>
    <p:extLst>
      <p:ext uri="{BB962C8B-B14F-4D97-AF65-F5344CB8AC3E}">
        <p14:creationId xmlns:p14="http://schemas.microsoft.com/office/powerpoint/2010/main" val="185244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Regeneration Strategy</a:t>
            </a:r>
            <a:r>
              <a:rPr lang="en-GB" baseline="0" dirty="0"/>
              <a:t> is 5 years old and needs review – needs to be led locally</a:t>
            </a:r>
          </a:p>
          <a:p>
            <a:pPr marL="171450" indent="-171450">
              <a:buFont typeface="Arial" panose="020B0604020202020204" pitchFamily="34" charset="0"/>
              <a:buChar char="•"/>
            </a:pPr>
            <a:r>
              <a:rPr lang="en-GB" baseline="0" dirty="0"/>
              <a:t>TGDT are finalising their strategy of the next five years – potential for this to be a key part of a wider Action Plan for T&amp;G to replace the Regeneration Strategy</a:t>
            </a:r>
          </a:p>
          <a:p>
            <a:pPr marL="171450" indent="-171450">
              <a:buFont typeface="Arial" panose="020B0604020202020204" pitchFamily="34" charset="0"/>
              <a:buChar char="•"/>
            </a:pPr>
            <a:r>
              <a:rPr lang="en-GB" baseline="0" dirty="0"/>
              <a:t>NPPP for 2017-2022 is proposing an additional spatial priority area in Badenoch which will result in the focus on T&amp;G from a CNPA perspective having to change</a:t>
            </a:r>
          </a:p>
          <a:p>
            <a:pPr marL="171450" indent="-171450">
              <a:buFont typeface="Arial" panose="020B0604020202020204" pitchFamily="34" charset="0"/>
              <a:buChar char="•"/>
            </a:pPr>
            <a:r>
              <a:rPr lang="en-GB" baseline="0" dirty="0"/>
              <a:t>The Crown Estate owns the vast majority of the land in Tomintoul &amp; Glenlivet and its devolution to Scottish Government and future management structures will have a significant bearing on the community</a:t>
            </a:r>
            <a:endParaRPr lang="en-GB" dirty="0"/>
          </a:p>
        </p:txBody>
      </p:sp>
      <p:sp>
        <p:nvSpPr>
          <p:cNvPr id="4" name="Slide Number Placeholder 3"/>
          <p:cNvSpPr>
            <a:spLocks noGrp="1"/>
          </p:cNvSpPr>
          <p:nvPr>
            <p:ph type="sldNum" sz="quarter" idx="10"/>
          </p:nvPr>
        </p:nvSpPr>
        <p:spPr/>
        <p:txBody>
          <a:bodyPr/>
          <a:lstStyle/>
          <a:p>
            <a:pPr>
              <a:defRPr/>
            </a:pPr>
            <a:fld id="{59FF2F8F-3294-4055-B05F-CDBA02A4B862}" type="slidenum">
              <a:rPr lang="en-GB" smtClean="0"/>
              <a:pPr>
                <a:defRPr/>
              </a:pPr>
              <a:t>10</a:t>
            </a:fld>
            <a:endParaRPr lang="en-GB"/>
          </a:p>
        </p:txBody>
      </p:sp>
    </p:spTree>
    <p:extLst>
      <p:ext uri="{BB962C8B-B14F-4D97-AF65-F5344CB8AC3E}">
        <p14:creationId xmlns:p14="http://schemas.microsoft.com/office/powerpoint/2010/main" val="1233378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mailto:leehaxton@cairngorms.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leehaxton@cairngorms.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107950" y="5949950"/>
            <a:ext cx="6192838" cy="522288"/>
          </a:xfrm>
          <a:prstGeom prst="rect">
            <a:avLst/>
          </a:prstGeom>
          <a:noFill/>
        </p:spPr>
        <p:txBody>
          <a:bodyPr>
            <a:spAutoFit/>
          </a:bodyPr>
          <a:lstStyle/>
          <a:p>
            <a:pPr>
              <a:defRPr/>
            </a:pPr>
            <a:r>
              <a:rPr lang="en-GB" sz="1400" dirty="0">
                <a:latin typeface="+mn-lt"/>
              </a:rPr>
              <a:t>Lee Haxton, Community Support Manager</a:t>
            </a:r>
          </a:p>
          <a:p>
            <a:pPr>
              <a:defRPr/>
            </a:pPr>
            <a:r>
              <a:rPr lang="en-GB" sz="1400" dirty="0">
                <a:latin typeface="+mn-lt"/>
                <a:hlinkClick r:id="rId2"/>
              </a:rPr>
              <a:t>leehaxton@cairngorms.co.uk</a:t>
            </a:r>
            <a:r>
              <a:rPr lang="en-GB" sz="1400" dirty="0">
                <a:latin typeface="+mn-lt"/>
              </a:rPr>
              <a:t> 01479 870538</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107950" y="5949950"/>
            <a:ext cx="3816350" cy="522288"/>
          </a:xfrm>
          <a:prstGeom prst="rect">
            <a:avLst/>
          </a:prstGeom>
          <a:noFill/>
        </p:spPr>
        <p:txBody>
          <a:bodyPr>
            <a:spAutoFit/>
          </a:bodyPr>
          <a:lstStyle/>
          <a:p>
            <a:pPr>
              <a:defRPr/>
            </a:pPr>
            <a:r>
              <a:rPr lang="en-GB" sz="1400" dirty="0">
                <a:latin typeface="+mn-lt"/>
              </a:rPr>
              <a:t>Lee Haxton, Community Support Manager</a:t>
            </a:r>
          </a:p>
          <a:p>
            <a:pPr>
              <a:defRPr/>
            </a:pPr>
            <a:r>
              <a:rPr lang="en-GB" sz="1400" dirty="0">
                <a:latin typeface="+mn-lt"/>
                <a:hlinkClick r:id="rId2"/>
              </a:rPr>
              <a:t>leehaxton@cairngorms.co.uk</a:t>
            </a:r>
            <a:r>
              <a:rPr lang="en-GB" sz="1400" dirty="0">
                <a:latin typeface="+mn-lt"/>
              </a:rPr>
              <a:t> 01479 870538</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043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auto">
          <a:xfrm>
            <a:off x="0" y="5929330"/>
            <a:ext cx="9144000" cy="940919"/>
          </a:xfrm>
          <a:prstGeom prst="rect">
            <a:avLst/>
          </a:prstGeom>
          <a:solidFill>
            <a:srgbClr val="6699FF"/>
          </a:solidFill>
          <a:ln>
            <a:noFill/>
          </a:ln>
          <a:effectLst/>
          <a:scene3d>
            <a:camera prst="orthographicFront"/>
            <a:lightRig rig="morning" dir="t"/>
          </a:scene3d>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en-GB" sz="1600" dirty="0"/>
              <a:t>www.cairngorms.co.uk</a:t>
            </a:r>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6" descr="Cairngorms Identity white transp.tif"/>
          <p:cNvPicPr>
            <a:picLocks noChangeAspect="1"/>
          </p:cNvPicPr>
          <p:nvPr/>
        </p:nvPicPr>
        <p:blipFill>
          <a:blip r:embed="rId4" cstate="print"/>
          <a:srcRect/>
          <a:stretch>
            <a:fillRect/>
          </a:stretch>
        </p:blipFill>
        <p:spPr bwMode="auto">
          <a:xfrm>
            <a:off x="7572375" y="5969000"/>
            <a:ext cx="1358900" cy="901700"/>
          </a:xfrm>
          <a:prstGeom prst="rect">
            <a:avLst/>
          </a:prstGeom>
          <a:noFill/>
          <a:ln w="9525">
            <a:noFill/>
            <a:miter lim="800000"/>
            <a:headEnd/>
            <a:tailEnd/>
          </a:ln>
        </p:spPr>
      </p:pic>
      <p:cxnSp>
        <p:nvCxnSpPr>
          <p:cNvPr id="9" name="Straight Connector 8"/>
          <p:cNvCxnSpPr/>
          <p:nvPr/>
        </p:nvCxnSpPr>
        <p:spPr bwMode="auto">
          <a:xfrm>
            <a:off x="0" y="5929313"/>
            <a:ext cx="9144000" cy="1587"/>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ill Sans MT" pitchFamily="34" charset="0"/>
        </a:defRPr>
      </a:lvl2pPr>
      <a:lvl3pPr algn="ctr" rtl="0" eaLnBrk="0" fontAlgn="base" hangingPunct="0">
        <a:spcBef>
          <a:spcPct val="0"/>
        </a:spcBef>
        <a:spcAft>
          <a:spcPct val="0"/>
        </a:spcAft>
        <a:defRPr sz="4400">
          <a:solidFill>
            <a:schemeClr val="tx1"/>
          </a:solidFill>
          <a:latin typeface="Gill Sans MT" pitchFamily="34" charset="0"/>
        </a:defRPr>
      </a:lvl3pPr>
      <a:lvl4pPr algn="ctr" rtl="0" eaLnBrk="0" fontAlgn="base" hangingPunct="0">
        <a:spcBef>
          <a:spcPct val="0"/>
        </a:spcBef>
        <a:spcAft>
          <a:spcPct val="0"/>
        </a:spcAft>
        <a:defRPr sz="4400">
          <a:solidFill>
            <a:schemeClr val="tx1"/>
          </a:solidFill>
          <a:latin typeface="Gill Sans MT" pitchFamily="34" charset="0"/>
        </a:defRPr>
      </a:lvl4pPr>
      <a:lvl5pPr algn="ctr" rtl="0" eaLnBrk="0" fontAlgn="base" hangingPunct="0">
        <a:spcBef>
          <a:spcPct val="0"/>
        </a:spcBef>
        <a:spcAft>
          <a:spcPct val="0"/>
        </a:spcAft>
        <a:defRPr sz="4400">
          <a:solidFill>
            <a:schemeClr val="tx1"/>
          </a:solidFill>
          <a:latin typeface="Gill Sans MT" pitchFamily="34" charset="0"/>
        </a:defRPr>
      </a:lvl5pPr>
      <a:lvl6pPr marL="457200" algn="ctr" rtl="0" eaLnBrk="1" fontAlgn="base" hangingPunct="1">
        <a:spcBef>
          <a:spcPct val="0"/>
        </a:spcBef>
        <a:spcAft>
          <a:spcPct val="0"/>
        </a:spcAft>
        <a:defRPr sz="4400">
          <a:solidFill>
            <a:schemeClr val="tx1"/>
          </a:solidFill>
          <a:latin typeface="Gill Sans MT" pitchFamily="34" charset="0"/>
        </a:defRPr>
      </a:lvl6pPr>
      <a:lvl7pPr marL="914400" algn="ctr" rtl="0" eaLnBrk="1" fontAlgn="base" hangingPunct="1">
        <a:spcBef>
          <a:spcPct val="0"/>
        </a:spcBef>
        <a:spcAft>
          <a:spcPct val="0"/>
        </a:spcAft>
        <a:defRPr sz="4400">
          <a:solidFill>
            <a:schemeClr val="tx1"/>
          </a:solidFill>
          <a:latin typeface="Gill Sans MT" pitchFamily="34" charset="0"/>
        </a:defRPr>
      </a:lvl7pPr>
      <a:lvl8pPr marL="1371600" algn="ctr" rtl="0" eaLnBrk="1" fontAlgn="base" hangingPunct="1">
        <a:spcBef>
          <a:spcPct val="0"/>
        </a:spcBef>
        <a:spcAft>
          <a:spcPct val="0"/>
        </a:spcAft>
        <a:defRPr sz="4400">
          <a:solidFill>
            <a:schemeClr val="tx1"/>
          </a:solidFill>
          <a:latin typeface="Gill Sans MT" pitchFamily="34" charset="0"/>
        </a:defRPr>
      </a:lvl8pPr>
      <a:lvl9pPr marL="1828800" algn="ctr" rtl="0" eaLnBrk="1" fontAlgn="base" hangingPunct="1">
        <a:spcBef>
          <a:spcPct val="0"/>
        </a:spcBef>
        <a:spcAft>
          <a:spcPct val="0"/>
        </a:spcAft>
        <a:defRPr sz="4400">
          <a:solidFill>
            <a:schemeClr val="tx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pPr>
              <a:defRPr/>
            </a:pPr>
            <a:endParaRPr lang="en-GB"/>
          </a:p>
        </p:txBody>
      </p:sp>
      <p:pic>
        <p:nvPicPr>
          <p:cNvPr id="4100" name="Picture 3"/>
          <p:cNvPicPr>
            <a:picLocks noChangeAspect="1"/>
          </p:cNvPicPr>
          <p:nvPr/>
        </p:nvPicPr>
        <p:blipFill rotWithShape="1">
          <a:blip r:embed="rId3">
            <a:extLst>
              <a:ext uri="{28A0092B-C50C-407E-A947-70E740481C1C}">
                <a14:useLocalDpi xmlns:a14="http://schemas.microsoft.com/office/drawing/2010/main" val="0"/>
              </a:ext>
            </a:extLst>
          </a:blip>
          <a:srcRect r="31844"/>
          <a:stretch/>
        </p:blipFill>
        <p:spPr bwMode="auto">
          <a:xfrm>
            <a:off x="-36513" y="4665"/>
            <a:ext cx="9180513" cy="6853335"/>
          </a:xfrm>
          <a:prstGeom prst="rect">
            <a:avLst/>
          </a:prstGeom>
          <a:noFill/>
          <a:ln w="9525">
            <a:noFill/>
            <a:miter lim="800000"/>
            <a:headEnd/>
            <a:tailEnd/>
          </a:ln>
        </p:spPr>
      </p:pic>
      <p:sp>
        <p:nvSpPr>
          <p:cNvPr id="5" name="TextBox 4"/>
          <p:cNvSpPr txBox="1"/>
          <p:nvPr/>
        </p:nvSpPr>
        <p:spPr>
          <a:xfrm>
            <a:off x="0" y="5473700"/>
            <a:ext cx="9144000" cy="1384300"/>
          </a:xfrm>
          <a:prstGeom prst="rect">
            <a:avLst/>
          </a:prstGeom>
          <a:noFill/>
        </p:spPr>
        <p:txBody>
          <a:bodyPr>
            <a:spAutoFit/>
          </a:bodyPr>
          <a:lstStyle/>
          <a:p>
            <a:pPr>
              <a:defRPr/>
            </a:pPr>
            <a:r>
              <a:rPr lang="en-GB" sz="2800" dirty="0">
                <a:latin typeface="+mj-lt"/>
              </a:rPr>
              <a:t>Lee Haxton</a:t>
            </a:r>
          </a:p>
          <a:p>
            <a:pPr>
              <a:defRPr/>
            </a:pPr>
            <a:r>
              <a:rPr lang="en-GB" sz="2800" dirty="0">
                <a:latin typeface="+mj-lt"/>
              </a:rPr>
              <a:t>Community Support Manager</a:t>
            </a:r>
          </a:p>
          <a:p>
            <a:pPr>
              <a:defRPr/>
            </a:pPr>
            <a:r>
              <a:rPr lang="en-GB" sz="2800" b="1" dirty="0">
                <a:latin typeface="+mj-lt"/>
              </a:rPr>
              <a:t>Cairngorms National Park Authority</a:t>
            </a:r>
            <a:endParaRPr lang="en-GB" sz="2800" dirty="0">
              <a:latin typeface="+mj-lt"/>
            </a:endParaRPr>
          </a:p>
        </p:txBody>
      </p:sp>
      <p:pic>
        <p:nvPicPr>
          <p:cNvPr id="4102" name="Picture 4" descr="Cairngorms Identity white transp.tif"/>
          <p:cNvPicPr>
            <a:picLocks noChangeAspect="1"/>
          </p:cNvPicPr>
          <p:nvPr/>
        </p:nvPicPr>
        <p:blipFill>
          <a:blip r:embed="rId4" cstate="print"/>
          <a:srcRect t="12918"/>
          <a:stretch>
            <a:fillRect/>
          </a:stretch>
        </p:blipFill>
        <p:spPr bwMode="auto">
          <a:xfrm>
            <a:off x="6096000" y="0"/>
            <a:ext cx="3048000" cy="1757363"/>
          </a:xfrm>
          <a:prstGeom prst="rect">
            <a:avLst/>
          </a:prstGeom>
          <a:noFill/>
          <a:ln w="9525">
            <a:noFill/>
            <a:miter lim="800000"/>
            <a:headEnd/>
            <a:tailEnd/>
          </a:ln>
        </p:spPr>
      </p:pic>
      <p:sp>
        <p:nvSpPr>
          <p:cNvPr id="7" name="TextBox 6"/>
          <p:cNvSpPr txBox="1"/>
          <p:nvPr/>
        </p:nvSpPr>
        <p:spPr>
          <a:xfrm>
            <a:off x="-36512" y="116632"/>
            <a:ext cx="8064896" cy="1200329"/>
          </a:xfrm>
          <a:prstGeom prst="rect">
            <a:avLst/>
          </a:prstGeom>
          <a:noFill/>
        </p:spPr>
        <p:txBody>
          <a:bodyPr wrap="square">
            <a:spAutoFit/>
          </a:bodyPr>
          <a:lstStyle/>
          <a:p>
            <a:pPr>
              <a:defRPr/>
            </a:pPr>
            <a:r>
              <a:rPr lang="en-GB" sz="3600" b="1" dirty="0">
                <a:latin typeface="+mj-lt"/>
              </a:rPr>
              <a:t>Tomintoul and Glenlivet Regeneration Project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The Future</a:t>
            </a:r>
          </a:p>
        </p:txBody>
      </p:sp>
      <p:sp>
        <p:nvSpPr>
          <p:cNvPr id="3" name="Content Placeholder 2"/>
          <p:cNvSpPr>
            <a:spLocks noGrp="1"/>
          </p:cNvSpPr>
          <p:nvPr>
            <p:ph idx="1"/>
          </p:nvPr>
        </p:nvSpPr>
        <p:spPr/>
        <p:txBody>
          <a:bodyPr/>
          <a:lstStyle/>
          <a:p>
            <a:r>
              <a:rPr lang="en-GB" dirty="0"/>
              <a:t>Regeneration Strategy</a:t>
            </a:r>
          </a:p>
          <a:p>
            <a:r>
              <a:rPr lang="en-GB" dirty="0"/>
              <a:t>TGDT Strategy</a:t>
            </a:r>
          </a:p>
          <a:p>
            <a:r>
              <a:rPr lang="en-GB" dirty="0"/>
              <a:t>National Park Partnership Plan</a:t>
            </a:r>
          </a:p>
          <a:p>
            <a:r>
              <a:rPr lang="en-GB" dirty="0"/>
              <a:t>Crown Estate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429000"/>
            <a:ext cx="3626992" cy="241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92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Ongoing Challenges &amp; Lessons</a:t>
            </a:r>
          </a:p>
        </p:txBody>
      </p:sp>
      <p:sp>
        <p:nvSpPr>
          <p:cNvPr id="3" name="Content Placeholder 2"/>
          <p:cNvSpPr>
            <a:spLocks noGrp="1"/>
          </p:cNvSpPr>
          <p:nvPr>
            <p:ph idx="1"/>
          </p:nvPr>
        </p:nvSpPr>
        <p:spPr/>
        <p:txBody>
          <a:bodyPr/>
          <a:lstStyle/>
          <a:p>
            <a:r>
              <a:rPr lang="en-GB" dirty="0"/>
              <a:t>Financial independence</a:t>
            </a:r>
          </a:p>
          <a:p>
            <a:r>
              <a:rPr lang="en-GB" dirty="0"/>
              <a:t>Community support and engagement</a:t>
            </a:r>
          </a:p>
          <a:p>
            <a:r>
              <a:rPr lang="en-GB" dirty="0"/>
              <a:t>Community capacity building</a:t>
            </a:r>
          </a:p>
          <a:p>
            <a:r>
              <a:rPr lang="en-GB"/>
              <a:t>Volunteering</a:t>
            </a:r>
          </a:p>
        </p:txBody>
      </p:sp>
    </p:spTree>
    <p:extLst>
      <p:ext uri="{BB962C8B-B14F-4D97-AF65-F5344CB8AC3E}">
        <p14:creationId xmlns:p14="http://schemas.microsoft.com/office/powerpoint/2010/main" val="157263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dirty="0"/>
              <a:t>Points to Cover</a:t>
            </a:r>
          </a:p>
        </p:txBody>
      </p:sp>
      <p:sp>
        <p:nvSpPr>
          <p:cNvPr id="5123" name="Content Placeholder 2"/>
          <p:cNvSpPr>
            <a:spLocks noGrp="1"/>
          </p:cNvSpPr>
          <p:nvPr>
            <p:ph idx="1"/>
          </p:nvPr>
        </p:nvSpPr>
        <p:spPr>
          <a:xfrm>
            <a:off x="467544" y="1628800"/>
            <a:ext cx="8229600" cy="4043363"/>
          </a:xfrm>
        </p:spPr>
        <p:txBody>
          <a:bodyPr/>
          <a:lstStyle/>
          <a:p>
            <a:pPr marL="514350" indent="-514350">
              <a:buFont typeface="+mj-lt"/>
              <a:buAutoNum type="arabicPeriod"/>
            </a:pPr>
            <a:r>
              <a:rPr lang="en-GB" dirty="0"/>
              <a:t>Background to the Project</a:t>
            </a:r>
          </a:p>
          <a:p>
            <a:pPr marL="514350" indent="-514350">
              <a:buFont typeface="+mj-lt"/>
              <a:buAutoNum type="arabicPeriod"/>
            </a:pPr>
            <a:r>
              <a:rPr lang="en-GB" dirty="0"/>
              <a:t>Regeneration Strategy &amp; Action Plan</a:t>
            </a:r>
          </a:p>
          <a:p>
            <a:pPr marL="514350" indent="-514350">
              <a:buFont typeface="+mj-lt"/>
              <a:buAutoNum type="arabicPeriod"/>
            </a:pPr>
            <a:r>
              <a:rPr lang="en-GB" dirty="0"/>
              <a:t>Development Trust</a:t>
            </a:r>
          </a:p>
          <a:p>
            <a:pPr marL="514350" indent="-514350">
              <a:buFont typeface="+mj-lt"/>
              <a:buAutoNum type="arabicPeriod"/>
            </a:pPr>
            <a:r>
              <a:rPr lang="en-GB" dirty="0"/>
              <a:t>Landscape Partnership</a:t>
            </a:r>
          </a:p>
          <a:p>
            <a:pPr marL="514350" indent="-514350">
              <a:buFont typeface="+mj-lt"/>
              <a:buAutoNum type="arabicPeriod"/>
            </a:pPr>
            <a:r>
              <a:rPr lang="en-GB" dirty="0"/>
              <a:t>The Future</a:t>
            </a:r>
          </a:p>
          <a:p>
            <a:pPr marL="514350" indent="-514350">
              <a:buFont typeface="+mj-lt"/>
              <a:buAutoNum type="arabicPeriod"/>
            </a:pPr>
            <a:r>
              <a:rPr lang="en-GB" dirty="0"/>
              <a:t>Ongoing Challenges &amp; Lessons</a:t>
            </a:r>
          </a:p>
          <a:p>
            <a:pPr marL="514350" indent="-514350">
              <a:buAutoNum type="arabicPeriod" startAt="2"/>
            </a:pPr>
            <a:endParaRPr lang="en-GB" dirty="0"/>
          </a:p>
          <a:p>
            <a:pPr marL="514350" indent="-514350">
              <a:buNone/>
            </a:pPr>
            <a:endParaRPr lang="en-GB" dirty="0"/>
          </a:p>
          <a:p>
            <a:pPr marL="514350" indent="-514350">
              <a:buNone/>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Background</a:t>
            </a:r>
          </a:p>
        </p:txBody>
      </p:sp>
      <p:sp>
        <p:nvSpPr>
          <p:cNvPr id="3" name="Content Placeholder 2"/>
          <p:cNvSpPr>
            <a:spLocks noGrp="1"/>
          </p:cNvSpPr>
          <p:nvPr>
            <p:ph idx="1"/>
          </p:nvPr>
        </p:nvSpPr>
        <p:spPr/>
        <p:txBody>
          <a:bodyPr/>
          <a:lstStyle/>
          <a:p>
            <a:r>
              <a:rPr lang="en-GB" dirty="0"/>
              <a:t>Historic challenges</a:t>
            </a:r>
          </a:p>
          <a:p>
            <a:pPr lvl="1"/>
            <a:r>
              <a:rPr lang="en-GB" dirty="0"/>
              <a:t>Purpose and role</a:t>
            </a:r>
          </a:p>
          <a:p>
            <a:pPr lvl="1"/>
            <a:r>
              <a:rPr lang="en-GB" dirty="0"/>
              <a:t>Topography</a:t>
            </a:r>
          </a:p>
          <a:p>
            <a:pPr lvl="1"/>
            <a:r>
              <a:rPr lang="en-GB" dirty="0"/>
              <a:t>Population</a:t>
            </a:r>
          </a:p>
          <a:p>
            <a:pPr lvl="1"/>
            <a:r>
              <a:rPr lang="en-GB" dirty="0"/>
              <a:t>Location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408493"/>
            <a:ext cx="5053472" cy="336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244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956" r="30353"/>
          <a:stretch/>
        </p:blipFill>
        <p:spPr bwMode="auto">
          <a:xfrm>
            <a:off x="0" y="-1"/>
            <a:ext cx="9144000" cy="687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156176" y="1268760"/>
            <a:ext cx="792088" cy="7200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675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881"/>
          <a:stretch/>
        </p:blipFill>
        <p:spPr>
          <a:xfrm>
            <a:off x="-30831" y="0"/>
            <a:ext cx="9168746" cy="6891142"/>
          </a:xfrm>
        </p:spPr>
      </p:pic>
      <p:sp>
        <p:nvSpPr>
          <p:cNvPr id="5" name="Oval 4"/>
          <p:cNvSpPr/>
          <p:nvPr/>
        </p:nvSpPr>
        <p:spPr>
          <a:xfrm>
            <a:off x="5605941" y="3492624"/>
            <a:ext cx="3168352" cy="388099"/>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Royal Deeside</a:t>
            </a:r>
          </a:p>
        </p:txBody>
      </p:sp>
      <p:sp>
        <p:nvSpPr>
          <p:cNvPr id="7" name="Oval 6"/>
          <p:cNvSpPr/>
          <p:nvPr/>
        </p:nvSpPr>
        <p:spPr>
          <a:xfrm>
            <a:off x="1619672" y="1937606"/>
            <a:ext cx="3456384" cy="540060"/>
          </a:xfrm>
          <a:prstGeom prst="ellipse">
            <a:avLst/>
          </a:prstGeom>
          <a:solidFill>
            <a:srgbClr val="00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Aviemore, Glenmore &amp; Strathspey</a:t>
            </a:r>
          </a:p>
        </p:txBody>
      </p:sp>
    </p:spTree>
    <p:extLst>
      <p:ext uri="{BB962C8B-B14F-4D97-AF65-F5344CB8AC3E}">
        <p14:creationId xmlns:p14="http://schemas.microsoft.com/office/powerpoint/2010/main" val="173259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Background</a:t>
            </a:r>
          </a:p>
        </p:txBody>
      </p:sp>
      <p:sp>
        <p:nvSpPr>
          <p:cNvPr id="3" name="Content Placeholder 2"/>
          <p:cNvSpPr>
            <a:spLocks noGrp="1"/>
          </p:cNvSpPr>
          <p:nvPr>
            <p:ph idx="1"/>
          </p:nvPr>
        </p:nvSpPr>
        <p:spPr/>
        <p:txBody>
          <a:bodyPr/>
          <a:lstStyle/>
          <a:p>
            <a:r>
              <a:rPr lang="en-GB" dirty="0"/>
              <a:t>Historic challenges</a:t>
            </a:r>
          </a:p>
          <a:p>
            <a:pPr lvl="1"/>
            <a:r>
              <a:rPr lang="en-GB" dirty="0"/>
              <a:t>Purpose and role</a:t>
            </a:r>
          </a:p>
          <a:p>
            <a:pPr lvl="1"/>
            <a:r>
              <a:rPr lang="en-GB" dirty="0"/>
              <a:t>Topography</a:t>
            </a:r>
          </a:p>
          <a:p>
            <a:pPr lvl="1"/>
            <a:r>
              <a:rPr lang="en-GB" dirty="0"/>
              <a:t>Population</a:t>
            </a:r>
          </a:p>
          <a:p>
            <a:pPr lvl="1"/>
            <a:r>
              <a:rPr lang="en-GB" dirty="0"/>
              <a:t>Location</a:t>
            </a:r>
          </a:p>
          <a:p>
            <a:r>
              <a:rPr lang="en-GB" dirty="0"/>
              <a:t>Global Financial Crash</a:t>
            </a:r>
          </a:p>
          <a:p>
            <a:pPr lvl="1"/>
            <a:r>
              <a:rPr lang="en-GB" dirty="0"/>
              <a:t>Need to act – 2011 Hotels and VIC</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493" y="1196752"/>
            <a:ext cx="4128459" cy="3096344"/>
          </a:xfrm>
          <a:prstGeom prst="rect">
            <a:avLst/>
          </a:prstGeom>
        </p:spPr>
      </p:pic>
    </p:spTree>
    <p:extLst>
      <p:ext uri="{BB962C8B-B14F-4D97-AF65-F5344CB8AC3E}">
        <p14:creationId xmlns:p14="http://schemas.microsoft.com/office/powerpoint/2010/main" val="3521397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Regeneration Strategy and </a:t>
            </a:r>
            <a:r>
              <a:rPr lang="en-GB"/>
              <a:t>Action Plan</a:t>
            </a:r>
            <a:endParaRPr lang="en-GB" dirty="0"/>
          </a:p>
        </p:txBody>
      </p:sp>
      <p:sp>
        <p:nvSpPr>
          <p:cNvPr id="3" name="Content Placeholder 2"/>
          <p:cNvSpPr>
            <a:spLocks noGrp="1"/>
          </p:cNvSpPr>
          <p:nvPr>
            <p:ph idx="1"/>
          </p:nvPr>
        </p:nvSpPr>
        <p:spPr>
          <a:xfrm>
            <a:off x="467544" y="1412776"/>
            <a:ext cx="4968552" cy="4421088"/>
          </a:xfrm>
        </p:spPr>
        <p:txBody>
          <a:bodyPr/>
          <a:lstStyle/>
          <a:p>
            <a:r>
              <a:rPr lang="en-GB" sz="2600" dirty="0"/>
              <a:t>Steering Group</a:t>
            </a:r>
          </a:p>
          <a:p>
            <a:r>
              <a:rPr lang="en-GB" sz="2600" dirty="0"/>
              <a:t>Baseline Assessments</a:t>
            </a:r>
          </a:p>
          <a:p>
            <a:r>
              <a:rPr lang="en-GB" sz="2600" dirty="0"/>
              <a:t>Community Engagement</a:t>
            </a:r>
          </a:p>
          <a:p>
            <a:pPr lvl="1"/>
            <a:r>
              <a:rPr lang="en-GB" sz="2000" dirty="0"/>
              <a:t>Surveys</a:t>
            </a:r>
          </a:p>
          <a:p>
            <a:pPr lvl="1"/>
            <a:r>
              <a:rPr lang="en-GB" sz="2000" dirty="0"/>
              <a:t>Meetings</a:t>
            </a:r>
          </a:p>
          <a:p>
            <a:pPr lvl="1"/>
            <a:r>
              <a:rPr lang="en-GB" sz="2000" dirty="0"/>
              <a:t>Focus Groups</a:t>
            </a:r>
          </a:p>
          <a:p>
            <a:r>
              <a:rPr lang="en-GB" sz="2600" dirty="0"/>
              <a:t>National Park Partnership Plan</a:t>
            </a:r>
          </a:p>
          <a:p>
            <a:r>
              <a:rPr lang="en-GB" sz="2600" dirty="0"/>
              <a:t>Development of Strategy &amp; Action Plan</a:t>
            </a:r>
          </a:p>
          <a:p>
            <a:r>
              <a:rPr lang="en-GB" sz="2600" dirty="0"/>
              <a:t>Transform Team</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52" y="1484784"/>
            <a:ext cx="4893248" cy="2088232"/>
          </a:xfrm>
          <a:prstGeom prst="rect">
            <a:avLst/>
          </a:prstGeom>
        </p:spPr>
      </p:pic>
    </p:spTree>
    <p:extLst>
      <p:ext uri="{BB962C8B-B14F-4D97-AF65-F5344CB8AC3E}">
        <p14:creationId xmlns:p14="http://schemas.microsoft.com/office/powerpoint/2010/main" val="401891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Development Trust</a:t>
            </a:r>
          </a:p>
        </p:txBody>
      </p:sp>
      <p:sp>
        <p:nvSpPr>
          <p:cNvPr id="3" name="Content Placeholder 2"/>
          <p:cNvSpPr>
            <a:spLocks noGrp="1"/>
          </p:cNvSpPr>
          <p:nvPr>
            <p:ph idx="1"/>
          </p:nvPr>
        </p:nvSpPr>
        <p:spPr>
          <a:xfrm>
            <a:off x="529208" y="1268760"/>
            <a:ext cx="4474840" cy="4043378"/>
          </a:xfrm>
        </p:spPr>
        <p:txBody>
          <a:bodyPr/>
          <a:lstStyle/>
          <a:p>
            <a:r>
              <a:rPr lang="en-GB" dirty="0"/>
              <a:t>Established 2012</a:t>
            </a:r>
          </a:p>
          <a:p>
            <a:r>
              <a:rPr lang="en-GB" dirty="0"/>
              <a:t>Legal status and structure</a:t>
            </a:r>
          </a:p>
          <a:p>
            <a:r>
              <a:rPr lang="en-GB" dirty="0"/>
              <a:t>Finances &amp; Staffing</a:t>
            </a:r>
          </a:p>
          <a:p>
            <a:r>
              <a:rPr lang="en-GB" dirty="0"/>
              <a:t>Account Management – CNPA input</a:t>
            </a:r>
          </a:p>
          <a:p>
            <a:r>
              <a:rPr lang="en-GB" dirty="0"/>
              <a:t>Successes</a:t>
            </a:r>
          </a:p>
          <a:p>
            <a:r>
              <a:rPr lang="en-GB" dirty="0"/>
              <a:t>Future priorities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268760"/>
            <a:ext cx="3810000" cy="3810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217047"/>
            <a:ext cx="2165226" cy="1632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33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Landscape Partnership</a:t>
            </a:r>
          </a:p>
        </p:txBody>
      </p:sp>
      <p:sp>
        <p:nvSpPr>
          <p:cNvPr id="3" name="Content Placeholder 2"/>
          <p:cNvSpPr>
            <a:spLocks noGrp="1"/>
          </p:cNvSpPr>
          <p:nvPr>
            <p:ph idx="1"/>
          </p:nvPr>
        </p:nvSpPr>
        <p:spPr>
          <a:xfrm>
            <a:off x="467544" y="1412776"/>
            <a:ext cx="4176464" cy="4043378"/>
          </a:xfrm>
        </p:spPr>
        <p:txBody>
          <a:bodyPr/>
          <a:lstStyle/>
          <a:p>
            <a:r>
              <a:rPr lang="en-GB" dirty="0"/>
              <a:t>What is it?</a:t>
            </a:r>
          </a:p>
          <a:p>
            <a:r>
              <a:rPr lang="en-GB" dirty="0"/>
              <a:t>Stage 1 </a:t>
            </a:r>
          </a:p>
          <a:p>
            <a:r>
              <a:rPr lang="en-GB" dirty="0"/>
              <a:t>Stage 2 Development</a:t>
            </a:r>
          </a:p>
          <a:p>
            <a:r>
              <a:rPr lang="en-GB" dirty="0"/>
              <a:t>Delivery Phase</a:t>
            </a:r>
          </a:p>
          <a:p>
            <a:r>
              <a:rPr lang="en-GB" dirty="0"/>
              <a:t>Partnership &amp; Accountability</a:t>
            </a:r>
          </a:p>
          <a:p>
            <a:r>
              <a:rPr lang="en-GB" dirty="0"/>
              <a:t>TGDT role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3093472"/>
            <a:ext cx="5241163" cy="2666646"/>
          </a:xfrm>
          <a:prstGeom prst="rect">
            <a:avLst/>
          </a:prstGeom>
        </p:spPr>
      </p:pic>
    </p:spTree>
    <p:extLst>
      <p:ext uri="{BB962C8B-B14F-4D97-AF65-F5344CB8AC3E}">
        <p14:creationId xmlns:p14="http://schemas.microsoft.com/office/powerpoint/2010/main" val="1268195257"/>
      </p:ext>
    </p:extLst>
  </p:cSld>
  <p:clrMapOvr>
    <a:masterClrMapping/>
  </p:clrMapOvr>
</p:sld>
</file>

<file path=ppt/theme/theme1.xml><?xml version="1.0" encoding="utf-8"?>
<a:theme xmlns:a="http://schemas.openxmlformats.org/drawingml/2006/main" name="2012 General Template">
  <a:themeElements>
    <a:clrScheme name="Custom 7">
      <a:dk1>
        <a:srgbClr val="FFFFFF"/>
      </a:dk1>
      <a:lt1>
        <a:srgbClr val="FFFFFF"/>
      </a:lt1>
      <a:dk2>
        <a:srgbClr val="6699FF"/>
      </a:dk2>
      <a:lt2>
        <a:srgbClr val="6699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General Template</Template>
  <TotalTime>2012</TotalTime>
  <Words>1477</Words>
  <Application>Microsoft Office PowerPoint</Application>
  <PresentationFormat>On-screen Show (4:3)</PresentationFormat>
  <Paragraphs>143</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2012 General Template</vt:lpstr>
      <vt:lpstr>PowerPoint Presentation</vt:lpstr>
      <vt:lpstr>Points to Cover</vt:lpstr>
      <vt:lpstr>1. Background</vt:lpstr>
      <vt:lpstr>PowerPoint Presentation</vt:lpstr>
      <vt:lpstr>PowerPoint Presentation</vt:lpstr>
      <vt:lpstr>1. Background</vt:lpstr>
      <vt:lpstr>2. Regeneration Strategy and Action Plan</vt:lpstr>
      <vt:lpstr>3. Development Trust</vt:lpstr>
      <vt:lpstr>4. Landscape Partnership</vt:lpstr>
      <vt:lpstr>5. The Future</vt:lpstr>
      <vt:lpstr>6. Ongoing Challenges &amp; Lessons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sarasmith</dc:creator>
  <cp:lastModifiedBy>Lee  Haxton</cp:lastModifiedBy>
  <cp:revision>183</cp:revision>
  <cp:lastPrinted>2017-03-20T10:13:06Z</cp:lastPrinted>
  <dcterms:created xsi:type="dcterms:W3CDTF">2012-01-30T11:22:33Z</dcterms:created>
  <dcterms:modified xsi:type="dcterms:W3CDTF">2017-05-04T09:19:47Z</dcterms:modified>
</cp:coreProperties>
</file>