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350" r:id="rId5"/>
    <p:sldId id="339" r:id="rId6"/>
    <p:sldId id="341" r:id="rId7"/>
    <p:sldId id="351" r:id="rId8"/>
    <p:sldId id="352" r:id="rId9"/>
    <p:sldId id="343" r:id="rId10"/>
    <p:sldId id="345" r:id="rId11"/>
    <p:sldId id="347" r:id="rId12"/>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56" userDrawn="1">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26A"/>
    <a:srgbClr val="FFDD00"/>
    <a:srgbClr val="008471"/>
    <a:srgbClr val="E36519"/>
    <a:srgbClr val="E600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5AA1E-2368-4091-AD78-0C7D3B577A37}" v="1" dt="2024-05-07T16:23:49.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79864" autoAdjust="0"/>
  </p:normalViewPr>
  <p:slideViewPr>
    <p:cSldViewPr snapToGrid="0" snapToObjects="1">
      <p:cViewPr varScale="1">
        <p:scale>
          <a:sx n="58" d="100"/>
          <a:sy n="58" d="100"/>
        </p:scale>
        <p:origin x="1421" y="58"/>
      </p:cViewPr>
      <p:guideLst>
        <p:guide orient="horz" pos="2160"/>
        <p:guide pos="756"/>
      </p:guideLst>
    </p:cSldViewPr>
  </p:slideViewPr>
  <p:outlineViewPr>
    <p:cViewPr>
      <p:scale>
        <a:sx n="33" d="100"/>
        <a:sy n="33" d="100"/>
      </p:scale>
      <p:origin x="0" y="-1405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3996" y="90"/>
      </p:cViewPr>
      <p:guideLst>
        <p:guide orient="horz" pos="312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3B0F802C-64D2-9649-88EB-3D14D95B19F2}" type="datetimeFigureOut">
              <a:rPr lang="en-US" smtClean="0"/>
              <a:t>5/9/2024</a:t>
            </a:fld>
            <a:endParaRPr lang="en-US" dirty="0"/>
          </a:p>
        </p:txBody>
      </p:sp>
      <p:sp>
        <p:nvSpPr>
          <p:cNvPr id="4" name="Footer Placeholder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7637D913-EC36-7345-AFE5-26C36DF96B48}" type="slidenum">
              <a:rPr lang="en-US" smtClean="0"/>
              <a:t>‹#›</a:t>
            </a:fld>
            <a:endParaRPr lang="en-US" dirty="0"/>
          </a:p>
        </p:txBody>
      </p:sp>
    </p:spTree>
    <p:extLst>
      <p:ext uri="{BB962C8B-B14F-4D97-AF65-F5344CB8AC3E}">
        <p14:creationId xmlns:p14="http://schemas.microsoft.com/office/powerpoint/2010/main" val="1520994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F410C87B-CEE1-4248-AA6F-932A75237DDF}" type="datetimeFigureOut">
              <a:rPr lang="en-US" smtClean="0"/>
              <a:t>5/9/2024</a:t>
            </a:fld>
            <a:endParaRPr lang="en-US" dirty="0"/>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E67DE00-FE9D-AF4F-B870-8A456C5AB2D9}" type="slidenum">
              <a:rPr lang="en-US" smtClean="0"/>
              <a:t>‹#›</a:t>
            </a:fld>
            <a:endParaRPr lang="en-US" dirty="0"/>
          </a:p>
        </p:txBody>
      </p:sp>
    </p:spTree>
    <p:extLst>
      <p:ext uri="{BB962C8B-B14F-4D97-AF65-F5344CB8AC3E}">
        <p14:creationId xmlns:p14="http://schemas.microsoft.com/office/powerpoint/2010/main" val="4106485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Apologies to all workshop attendees that I couldn’t make it on the day. But thanks to SURF for the invitation for SFHA to participate and congratulations to all the Housing &amp; Regeneration nominees and winners. </a:t>
            </a:r>
          </a:p>
          <a:p>
            <a:endParaRPr lang="en-GB" dirty="0"/>
          </a:p>
          <a:p>
            <a:r>
              <a:rPr lang="en-GB" dirty="0"/>
              <a:t>I’m Annabel Pidgeon, Policy Lead at the Scottish Federation of Housing Associations (SFHA) and please feel free to get in contact to discuss any policy issues or considerations with myself/colleagues: apidgeon@sfha.co.uk. </a:t>
            </a:r>
          </a:p>
        </p:txBody>
      </p:sp>
      <p:sp>
        <p:nvSpPr>
          <p:cNvPr id="4" name="Slide Number Placeholder 3"/>
          <p:cNvSpPr>
            <a:spLocks noGrp="1"/>
          </p:cNvSpPr>
          <p:nvPr>
            <p:ph type="sldNum" sz="quarter" idx="5"/>
          </p:nvPr>
        </p:nvSpPr>
        <p:spPr/>
        <p:txBody>
          <a:bodyPr/>
          <a:lstStyle/>
          <a:p>
            <a:fld id="{5E67DE00-FE9D-AF4F-B870-8A456C5AB2D9}" type="slidenum">
              <a:rPr lang="en-US" smtClean="0"/>
              <a:t>1</a:t>
            </a:fld>
            <a:endParaRPr lang="en-US" dirty="0"/>
          </a:p>
        </p:txBody>
      </p:sp>
    </p:spTree>
    <p:extLst>
      <p:ext uri="{BB962C8B-B14F-4D97-AF65-F5344CB8AC3E}">
        <p14:creationId xmlns:p14="http://schemas.microsoft.com/office/powerpoint/2010/main" val="154377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dirty="0">
                <a:effectLst/>
                <a:latin typeface="Arial" panose="020B0604020202020204" pitchFamily="34" charset="0"/>
                <a:ea typeface="Times New Roman" panose="02020603050405020304" pitchFamily="18" charset="0"/>
              </a:rPr>
              <a:t>SFHA is the membership body for, and collective voice of, housing associations and co</a:t>
            </a:r>
            <a:r>
              <a:rPr lang="en-GB" sz="1800" dirty="0">
                <a:effectLst/>
                <a:latin typeface="Cambria Math" panose="02040503050406030204" pitchFamily="18" charset="0"/>
                <a:ea typeface="Times New Roman" panose="02020603050405020304" pitchFamily="18" charset="0"/>
                <a:cs typeface="Segoe UI" panose="020B0502040204020203" pitchFamily="34" charset="0"/>
              </a:rPr>
              <a:t>‑</a:t>
            </a:r>
            <a:r>
              <a:rPr lang="en-GB" sz="1800" dirty="0">
                <a:effectLst/>
                <a:latin typeface="Arial" panose="020B0604020202020204" pitchFamily="34" charset="0"/>
                <a:ea typeface="Times New Roman" panose="02020603050405020304" pitchFamily="18" charset="0"/>
              </a:rPr>
              <a:t>operatives in Scotland. </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GB" sz="1800" dirty="0">
                <a:effectLst/>
                <a:latin typeface="Arial" panose="020B0604020202020204" pitchFamily="34" charset="0"/>
                <a:ea typeface="Calibri" panose="020F0502020204030204" pitchFamily="34" charset="0"/>
              </a:rPr>
              <a:t>We exist to represent, support and connect our members--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SFHA has 137 members across Scotland and our members vary greatly in terms of size, geography and services delivered. Our vision is that our members are central to Scotland’s social and economic recovery and renewal. It is everyone’s right to live in a safe, warm and affordable home, in a thriving community. Our members are uniquely positioned as community anchors across Scotland, supporting people and their communities.</a:t>
            </a:r>
          </a:p>
          <a:p>
            <a:pPr fontAlgn="base"/>
            <a:endParaRPr lang="en-GB" sz="1800" dirty="0">
              <a:effectLst/>
              <a:latin typeface="Calibri" panose="020F0502020204030204" pitchFamily="34" charset="0"/>
              <a:cs typeface="Times New Roman" panose="02020603050405020304" pitchFamily="18" charset="0"/>
            </a:endParaRPr>
          </a:p>
          <a:p>
            <a:pPr fontAlgn="base"/>
            <a:r>
              <a:rPr lang="en-GB" sz="1800" dirty="0">
                <a:effectLst/>
                <a:latin typeface="Calibri" panose="020F0502020204030204" pitchFamily="34" charset="0"/>
                <a:cs typeface="Times New Roman" panose="02020603050405020304" pitchFamily="18" charset="0"/>
              </a:rPr>
              <a:t>We do this through 3 pillars of work, focused on issues that matter to our members:</a:t>
            </a:r>
          </a:p>
          <a:p>
            <a:pPr marL="228600" indent="-228600" fontAlgn="base">
              <a:buAutoNum type="arabicPeriod"/>
            </a:pPr>
            <a:r>
              <a:rPr lang="en-GB" dirty="0"/>
              <a:t>Delivering and managing affordable housing supply – because enough homes and the right homes in the right places are key to tackling the housing crisis in Scotland. </a:t>
            </a:r>
          </a:p>
          <a:p>
            <a:pPr marL="228600" indent="-228600" fontAlgn="base">
              <a:buAutoNum type="arabicPeriod"/>
            </a:pPr>
            <a:r>
              <a:rPr lang="en-GB" dirty="0"/>
              <a:t>2. Tackling poverty and Inequality- because we all know that affordable housing keeps people out of poverty, and homes are the bedrock from which people access many other types of support (e.g., employment, health, financial).</a:t>
            </a:r>
          </a:p>
          <a:p>
            <a:pPr marL="228600" indent="-228600" fontAlgn="base">
              <a:buAutoNum type="arabicPeriod"/>
            </a:pPr>
            <a:r>
              <a:rPr lang="en-GB" dirty="0"/>
              <a:t>Climate change emergency and the transition to net zero carbon- to put housing central in a ‘just transition’ and recognising both the opportunity and costs potential of net zero in our sector. </a:t>
            </a:r>
          </a:p>
        </p:txBody>
      </p:sp>
      <p:sp>
        <p:nvSpPr>
          <p:cNvPr id="4" name="Slide Number Placeholder 3"/>
          <p:cNvSpPr>
            <a:spLocks noGrp="1"/>
          </p:cNvSpPr>
          <p:nvPr>
            <p:ph type="sldNum" sz="quarter" idx="5"/>
          </p:nvPr>
        </p:nvSpPr>
        <p:spPr/>
        <p:txBody>
          <a:bodyPr/>
          <a:lstStyle/>
          <a:p>
            <a:fld id="{5E67DE00-FE9D-AF4F-B870-8A456C5AB2D9}" type="slidenum">
              <a:rPr lang="en-US" smtClean="0"/>
              <a:t>2</a:t>
            </a:fld>
            <a:endParaRPr lang="en-US" dirty="0"/>
          </a:p>
        </p:txBody>
      </p:sp>
    </p:spTree>
    <p:extLst>
      <p:ext uri="{BB962C8B-B14F-4D97-AF65-F5344CB8AC3E}">
        <p14:creationId xmlns:p14="http://schemas.microsoft.com/office/powerpoint/2010/main" val="395480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key focus for us is policy that increases the provision of affordable homes. At a time when Scotland has nearly 400,000 people on a housing waitlist and 30,000 homeless people (both of which are likely under-reported indicators), increasing supply is the priority in our crisis. This need is in the context of Brexit, Covid, high-inflationary periods of an economic crisis that make costs/development more challenging. But it is also in the context of the cost-of-living crisis, where demand for social homes and poverty have spiked. </a:t>
            </a:r>
          </a:p>
          <a:p>
            <a:endParaRPr lang="en-GB" dirty="0"/>
          </a:p>
          <a:p>
            <a:r>
              <a:rPr lang="en-GB" dirty="0"/>
              <a:t>The development stats represent numbers in the last year to end September ‘23 (the latest available) and demonstrate new supply going in the wrong direction at worrying levels. Amidst this downturn, Scottish Government has cut the AHSP budget by 26% for ‘24/’25. £80 million of this has been replaced across two years, but this is insufficient and our policy focus remains re-instating the full AHSP budget. SFHA has worked and continues to work with partners (including </a:t>
            </a:r>
            <a:r>
              <a:rPr lang="en-GB" b="0" i="0" dirty="0">
                <a:solidFill>
                  <a:srgbClr val="666666"/>
                </a:solidFill>
                <a:effectLst/>
                <a:latin typeface="adobe-caslon-pro"/>
              </a:rPr>
              <a:t>Homes for Scotland (HFS), the Scottish Federation of Housing, CIH Scotland and the Joseph Rowntree Foundation (JRF)</a:t>
            </a:r>
            <a:r>
              <a:rPr lang="en-GB" dirty="0"/>
              <a:t> to advocate for reversal of these decisions because it does not match up with Government’s agenda priority for tackling poverty in Scotland. </a:t>
            </a:r>
          </a:p>
        </p:txBody>
      </p:sp>
      <p:sp>
        <p:nvSpPr>
          <p:cNvPr id="4" name="Slide Number Placeholder 3"/>
          <p:cNvSpPr>
            <a:spLocks noGrp="1"/>
          </p:cNvSpPr>
          <p:nvPr>
            <p:ph type="sldNum" sz="quarter" idx="5"/>
          </p:nvPr>
        </p:nvSpPr>
        <p:spPr/>
        <p:txBody>
          <a:bodyPr/>
          <a:lstStyle/>
          <a:p>
            <a:fld id="{5E67DE00-FE9D-AF4F-B870-8A456C5AB2D9}" type="slidenum">
              <a:rPr lang="en-US" smtClean="0"/>
              <a:t>3</a:t>
            </a:fld>
            <a:endParaRPr lang="en-US" dirty="0"/>
          </a:p>
        </p:txBody>
      </p:sp>
    </p:spTree>
    <p:extLst>
      <p:ext uri="{BB962C8B-B14F-4D97-AF65-F5344CB8AC3E}">
        <p14:creationId xmlns:p14="http://schemas.microsoft.com/office/powerpoint/2010/main" val="326059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current focus is the recently published Housing Bill. It is a long-awaited framework Bill which intends to increase choice, security, and strengthen tenants’ rights. SFHA believes these are difficult outcomes to achieve through legislation and without the housing supply and public investment to match (see slide 3). We agree with many of the principles in the ‘Ask and Act’ homelessness prevention and domestic abuse requirements of the Bill, but have concerns over the inadequacy of the resource allocated to support implementation. </a:t>
            </a:r>
            <a:r>
              <a:rPr lang="en-GB" sz="1800" b="0" i="0" dirty="0">
                <a:solidFill>
                  <a:srgbClr val="000000"/>
                </a:solidFill>
                <a:effectLst/>
                <a:latin typeface="Calibri" panose="020F0502020204030204" pitchFamily="34" charset="0"/>
              </a:rPr>
              <a:t>The Financial Memorandum identifies £8million over a 3-year period to support implementation, however these new duties are significant and broad. It is unlikely that this is therefore sufficient to achieve the transformational change required for relevant bodies to implement their new responsibilities well.  </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On Mid-Market Rent (MMR) SFHA is seeking exemption for MMR provided by RSLs/subsidiaries under the long-term rent controls introduced in this Bill. We believe MMR is a unique and specific provision that needs to be protected. It is predominantly for people who are not successful/do not have priority for social housing but who cannot afford to buy on the private market, and remains an important provision for key workers, young people, people leaving home/education for the first time. The uncertainty created by the introduction of rent controls without detail, clarity, definition, or data in this Housing Bill is detrimental to MMR investment and the pipeline of both RSL MMR and social homes. MMR properties are already subject to rent controls as conditions of grant and connection to Local Housing Allowance (LHA)/Broad Rental Market Areas (BRMA) values and RSLs do not operate like ‘typical’ private landlords that the legislation is aimed at. </a:t>
            </a:r>
            <a:endParaRPr lang="en-GB" dirty="0"/>
          </a:p>
        </p:txBody>
      </p:sp>
      <p:sp>
        <p:nvSpPr>
          <p:cNvPr id="4" name="Slide Number Placeholder 3"/>
          <p:cNvSpPr>
            <a:spLocks noGrp="1"/>
          </p:cNvSpPr>
          <p:nvPr>
            <p:ph type="sldNum" sz="quarter" idx="5"/>
          </p:nvPr>
        </p:nvSpPr>
        <p:spPr/>
        <p:txBody>
          <a:bodyPr/>
          <a:lstStyle/>
          <a:p>
            <a:fld id="{5E67DE00-FE9D-AF4F-B870-8A456C5AB2D9}" type="slidenum">
              <a:rPr lang="en-US" smtClean="0"/>
              <a:t>4</a:t>
            </a:fld>
            <a:endParaRPr lang="en-US" dirty="0"/>
          </a:p>
        </p:txBody>
      </p:sp>
    </p:spTree>
    <p:extLst>
      <p:ext uri="{BB962C8B-B14F-4D97-AF65-F5344CB8AC3E}">
        <p14:creationId xmlns:p14="http://schemas.microsoft.com/office/powerpoint/2010/main" val="62026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acknowledge the recent Government changes around net zero – with the 2030 energy targets scrapped and the Greens leaving the coalition )</a:t>
            </a:r>
          </a:p>
          <a:p>
            <a:endParaRPr lang="en-GB" dirty="0"/>
          </a:p>
          <a:p>
            <a:r>
              <a:rPr lang="en-GB" dirty="0"/>
              <a:t>These policies provide important clarity on future targets for social landlords, proposing new legislation around energy efficiency- the way buildings are heated- and phasing out direct emissions systems. </a:t>
            </a:r>
          </a:p>
          <a:p>
            <a:endParaRPr lang="en-GB" dirty="0"/>
          </a:p>
          <a:p>
            <a:r>
              <a:rPr lang="en-GB" dirty="0"/>
              <a:t>SFHA responded to both Bills after consultation with members and key messages are:</a:t>
            </a:r>
          </a:p>
          <a:p>
            <a:pPr marL="171450" indent="-171450">
              <a:buFont typeface="Arial" panose="020B0604020202020204" pitchFamily="34" charset="0"/>
              <a:buChar char="•"/>
            </a:pPr>
            <a:r>
              <a:rPr lang="en-GB" dirty="0"/>
              <a:t>The Social Housing Net Zero Standard (SHNZS) needs to be realistic and accommodate the diverse housing stock in Scotland. We have asked for the energy efficiency target to be a range and for the list of measures for proposed standards by 2028 to be extended. SFHA cautioned against the inability for properties to be re-let that do not meet the list, as we do not want stock to fail during the current housing crises and lack of supply. </a:t>
            </a:r>
          </a:p>
          <a:p>
            <a:pPr marL="171450" indent="-171450">
              <a:buFont typeface="Arial" panose="020B0604020202020204" pitchFamily="34" charset="0"/>
              <a:buChar char="•"/>
            </a:pPr>
            <a:r>
              <a:rPr lang="en-GB" dirty="0"/>
              <a:t>The Heat in Building Bill- SFHA supports the 2045 timeline to electric/heat networks, but warns against inadequately aligned policy while the price of electricity remains so much higher than gas for tenants. </a:t>
            </a:r>
          </a:p>
          <a:p>
            <a:pPr marL="0" indent="0">
              <a:buFont typeface="Arial" panose="020B0604020202020204" pitchFamily="34" charset="0"/>
              <a:buNone/>
            </a:pPr>
            <a:r>
              <a:rPr lang="en-GB" dirty="0"/>
              <a:t>We are calling for more support and clarity so that RSLs do no have to choose between meeting energy standards or increasing rents for tenants and less development.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We are also calling for a social tariff and for a gas-equivalent tariff to incentivise the transition to electric heat (especially for rural locations). </a:t>
            </a:r>
          </a:p>
        </p:txBody>
      </p:sp>
      <p:sp>
        <p:nvSpPr>
          <p:cNvPr id="4" name="Slide Number Placeholder 3"/>
          <p:cNvSpPr>
            <a:spLocks noGrp="1"/>
          </p:cNvSpPr>
          <p:nvPr>
            <p:ph type="sldNum" sz="quarter" idx="5"/>
          </p:nvPr>
        </p:nvSpPr>
        <p:spPr/>
        <p:txBody>
          <a:bodyPr/>
          <a:lstStyle/>
          <a:p>
            <a:fld id="{5E67DE00-FE9D-AF4F-B870-8A456C5AB2D9}" type="slidenum">
              <a:rPr lang="en-US" smtClean="0"/>
              <a:t>5</a:t>
            </a:fld>
            <a:endParaRPr lang="en-US" dirty="0"/>
          </a:p>
        </p:txBody>
      </p:sp>
    </p:spTree>
    <p:extLst>
      <p:ext uri="{BB962C8B-B14F-4D97-AF65-F5344CB8AC3E}">
        <p14:creationId xmlns:p14="http://schemas.microsoft.com/office/powerpoint/2010/main" val="328579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brief list of the key working groups that SFHA is involved in, indicating the overlap of Scottish Government priorities and member priorities in a number of areas. More info/further discussions available with SFHA on detail. </a:t>
            </a:r>
          </a:p>
        </p:txBody>
      </p:sp>
      <p:sp>
        <p:nvSpPr>
          <p:cNvPr id="4" name="Slide Number Placeholder 3"/>
          <p:cNvSpPr>
            <a:spLocks noGrp="1"/>
          </p:cNvSpPr>
          <p:nvPr>
            <p:ph type="sldNum" sz="quarter" idx="5"/>
          </p:nvPr>
        </p:nvSpPr>
        <p:spPr/>
        <p:txBody>
          <a:bodyPr/>
          <a:lstStyle/>
          <a:p>
            <a:fld id="{5E67DE00-FE9D-AF4F-B870-8A456C5AB2D9}" type="slidenum">
              <a:rPr lang="en-US" smtClean="0"/>
              <a:t>6</a:t>
            </a:fld>
            <a:endParaRPr lang="en-US" dirty="0"/>
          </a:p>
        </p:txBody>
      </p:sp>
    </p:spTree>
    <p:extLst>
      <p:ext uri="{BB962C8B-B14F-4D97-AF65-F5344CB8AC3E}">
        <p14:creationId xmlns:p14="http://schemas.microsoft.com/office/powerpoint/2010/main" val="140331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image is from when the Housing Minster joined us at West </a:t>
            </a:r>
            <a:r>
              <a:rPr lang="en-GB" dirty="0" err="1"/>
              <a:t>Granton</a:t>
            </a:r>
            <a:r>
              <a:rPr lang="en-GB" dirty="0"/>
              <a:t> Housing Co-op in March for the launch of a report on community investment, ‘Thriving Places.’ It focusses on the other ways that social landlords can partners with others- local authorities, community groups, other charities, to support their communities beyond housing or some of the more traditional place-making responsibilities of RSLs. The report covers examples of employability and skill-building programmes, use of community hubs/centres, and other programmes that demonstrate the ways in which RSLs can elevate the community-based work happening in the areas they operate and respond to tenant needs. This is also an important area of focus and an area of opportunity. </a:t>
            </a:r>
          </a:p>
        </p:txBody>
      </p:sp>
      <p:sp>
        <p:nvSpPr>
          <p:cNvPr id="4" name="Slide Number Placeholder 3"/>
          <p:cNvSpPr>
            <a:spLocks noGrp="1"/>
          </p:cNvSpPr>
          <p:nvPr>
            <p:ph type="sldNum" sz="quarter" idx="5"/>
          </p:nvPr>
        </p:nvSpPr>
        <p:spPr/>
        <p:txBody>
          <a:bodyPr/>
          <a:lstStyle/>
          <a:p>
            <a:fld id="{5E67DE00-FE9D-AF4F-B870-8A456C5AB2D9}" type="slidenum">
              <a:rPr lang="en-US" smtClean="0"/>
              <a:t>7</a:t>
            </a:fld>
            <a:endParaRPr lang="en-US" dirty="0"/>
          </a:p>
        </p:txBody>
      </p:sp>
    </p:spTree>
    <p:extLst>
      <p:ext uri="{BB962C8B-B14F-4D97-AF65-F5344CB8AC3E}">
        <p14:creationId xmlns:p14="http://schemas.microsoft.com/office/powerpoint/2010/main" val="3612903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Apologies again for missing the event and I hope to be able to discuss some of these topics with many of you in future. Thanks!</a:t>
            </a:r>
          </a:p>
        </p:txBody>
      </p:sp>
      <p:sp>
        <p:nvSpPr>
          <p:cNvPr id="4" name="Slide Number Placeholder 3"/>
          <p:cNvSpPr>
            <a:spLocks noGrp="1"/>
          </p:cNvSpPr>
          <p:nvPr>
            <p:ph type="sldNum" sz="quarter" idx="5"/>
          </p:nvPr>
        </p:nvSpPr>
        <p:spPr/>
        <p:txBody>
          <a:bodyPr/>
          <a:lstStyle/>
          <a:p>
            <a:fld id="{5E67DE00-FE9D-AF4F-B870-8A456C5AB2D9}" type="slidenum">
              <a:rPr lang="en-US" smtClean="0"/>
              <a:t>8</a:t>
            </a:fld>
            <a:endParaRPr lang="en-US" dirty="0"/>
          </a:p>
        </p:txBody>
      </p:sp>
    </p:spTree>
    <p:extLst>
      <p:ext uri="{BB962C8B-B14F-4D97-AF65-F5344CB8AC3E}">
        <p14:creationId xmlns:p14="http://schemas.microsoft.com/office/powerpoint/2010/main" val="233571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4F22C9-54AD-284A-BD63-169EA18722DC}"/>
              </a:ext>
            </a:extLst>
          </p:cNvPr>
          <p:cNvPicPr>
            <a:picLocks noChangeAspect="1"/>
          </p:cNvPicPr>
          <p:nvPr userDrawn="1"/>
        </p:nvPicPr>
        <p:blipFill>
          <a:blip r:embed="rId2"/>
          <a:stretch>
            <a:fillRect/>
          </a:stretch>
        </p:blipFill>
        <p:spPr>
          <a:xfrm>
            <a:off x="3810" y="0"/>
            <a:ext cx="12184380" cy="6858000"/>
          </a:xfrm>
          <a:prstGeom prst="rect">
            <a:avLst/>
          </a:prstGeom>
        </p:spPr>
      </p:pic>
    </p:spTree>
    <p:extLst>
      <p:ext uri="{BB962C8B-B14F-4D97-AF65-F5344CB8AC3E}">
        <p14:creationId xmlns:p14="http://schemas.microsoft.com/office/powerpoint/2010/main" val="46072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text template + log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1B0699-9676-FB45-B7C5-7D97C0AC25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 y="0"/>
            <a:ext cx="12190095" cy="6858000"/>
          </a:xfrm>
          <a:prstGeom prst="rect">
            <a:avLst/>
          </a:prstGeom>
        </p:spPr>
      </p:pic>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rgbClr val="01326A"/>
                </a:solidFill>
                <a:latin typeface="+mj-lt"/>
              </a:defRPr>
            </a:lvl1pPr>
          </a:lstStyle>
          <a:p>
            <a:r>
              <a:rPr lang="en-GB" dirty="0"/>
              <a:t>Standard Slide 40pt</a:t>
            </a:r>
            <a:endParaRPr lang="en-US" dirty="0"/>
          </a:p>
        </p:txBody>
      </p:sp>
      <p:sp>
        <p:nvSpPr>
          <p:cNvPr id="7" name="Subtitle 2"/>
          <p:cNvSpPr>
            <a:spLocks noGrp="1"/>
          </p:cNvSpPr>
          <p:nvPr>
            <p:ph type="subTitle" idx="1" hasCustomPrompt="1"/>
          </p:nvPr>
        </p:nvSpPr>
        <p:spPr>
          <a:xfrm>
            <a:off x="461555" y="1757594"/>
            <a:ext cx="11277600" cy="4408743"/>
          </a:xfrm>
          <a:prstGeom prst="rect">
            <a:avLst/>
          </a:prstGeom>
        </p:spPr>
        <p:txBody>
          <a:bodyPr/>
          <a:lstStyle>
            <a:lvl1pPr marL="0" indent="0" algn="l">
              <a:buNone/>
              <a:defRPr sz="2800">
                <a:solidFill>
                  <a:schemeClr val="tx1">
                    <a:lumMod val="95000"/>
                    <a:lumOff val="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Text size 28pt</a:t>
            </a:r>
            <a:endParaRPr lang="en-US" dirty="0"/>
          </a:p>
        </p:txBody>
      </p:sp>
      <p:pic>
        <p:nvPicPr>
          <p:cNvPr id="8" name="Picture 7">
            <a:extLst>
              <a:ext uri="{FF2B5EF4-FFF2-40B4-BE49-F238E27FC236}">
                <a16:creationId xmlns:a16="http://schemas.microsoft.com/office/drawing/2014/main" id="{7B7731B7-394F-A249-B6A0-DD7F178CB5C5}"/>
              </a:ext>
            </a:extLst>
          </p:cNvPr>
          <p:cNvPicPr>
            <a:picLocks noChangeAspect="1"/>
          </p:cNvPicPr>
          <p:nvPr userDrawn="1"/>
        </p:nvPicPr>
        <p:blipFill>
          <a:blip r:embed="rId3"/>
          <a:stretch>
            <a:fillRect/>
          </a:stretch>
        </p:blipFill>
        <p:spPr>
          <a:xfrm>
            <a:off x="10267572" y="362465"/>
            <a:ext cx="1752288" cy="1238789"/>
          </a:xfrm>
          <a:prstGeom prst="rect">
            <a:avLst/>
          </a:prstGeom>
        </p:spPr>
      </p:pic>
    </p:spTree>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bullet template +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72FBD7-5A5B-804B-947E-A583A860E4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 y="0"/>
            <a:ext cx="12190095" cy="6858000"/>
          </a:xfrm>
          <a:prstGeom prst="rect">
            <a:avLst/>
          </a:prstGeom>
        </p:spPr>
      </p:pic>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rgbClr val="01326A"/>
                </a:solidFill>
                <a:latin typeface="+mj-lt"/>
              </a:defRPr>
            </a:lvl1pPr>
          </a:lstStyle>
          <a:p>
            <a:r>
              <a:rPr lang="en-GB" dirty="0"/>
              <a:t>Standard Slide 40pt</a:t>
            </a:r>
            <a:endParaRPr lang="en-US" dirty="0"/>
          </a:p>
        </p:txBody>
      </p:sp>
      <p:sp>
        <p:nvSpPr>
          <p:cNvPr id="5" name="Subtitle 2"/>
          <p:cNvSpPr>
            <a:spLocks noGrp="1"/>
          </p:cNvSpPr>
          <p:nvPr>
            <p:ph type="subTitle" idx="1" hasCustomPrompt="1"/>
          </p:nvPr>
        </p:nvSpPr>
        <p:spPr>
          <a:xfrm>
            <a:off x="461555" y="1757594"/>
            <a:ext cx="11277600" cy="4408743"/>
          </a:xfrm>
          <a:prstGeom prst="rect">
            <a:avLst/>
          </a:prstGeom>
        </p:spPr>
        <p:txBody>
          <a:bodyPr/>
          <a:lstStyle>
            <a:lvl1pPr marL="457200" indent="-457200" algn="l">
              <a:buFont typeface="Arial" charset="0"/>
              <a:buChar char="•"/>
              <a:defRPr sz="2800" baseline="0">
                <a:solidFill>
                  <a:schemeClr val="tx1">
                    <a:lumMod val="95000"/>
                    <a:lumOff val="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Write your bullet points here</a:t>
            </a:r>
          </a:p>
          <a:p>
            <a:r>
              <a:rPr lang="en-GB" dirty="0"/>
              <a:t>Second bullet here</a:t>
            </a:r>
            <a:endParaRPr lang="en-US" dirty="0"/>
          </a:p>
        </p:txBody>
      </p:sp>
      <p:pic>
        <p:nvPicPr>
          <p:cNvPr id="6" name="Picture 5">
            <a:extLst>
              <a:ext uri="{FF2B5EF4-FFF2-40B4-BE49-F238E27FC236}">
                <a16:creationId xmlns:a16="http://schemas.microsoft.com/office/drawing/2014/main" id="{DF6E9E7A-178E-B646-B646-AB7C11E9CCBC}"/>
              </a:ext>
            </a:extLst>
          </p:cNvPr>
          <p:cNvPicPr>
            <a:picLocks noChangeAspect="1"/>
          </p:cNvPicPr>
          <p:nvPr userDrawn="1"/>
        </p:nvPicPr>
        <p:blipFill>
          <a:blip r:embed="rId3"/>
          <a:stretch>
            <a:fillRect/>
          </a:stretch>
        </p:blipFill>
        <p:spPr>
          <a:xfrm>
            <a:off x="10274296" y="362465"/>
            <a:ext cx="1752288" cy="1238789"/>
          </a:xfrm>
          <a:prstGeom prst="rect">
            <a:avLst/>
          </a:prstGeom>
        </p:spPr>
      </p:pic>
    </p:spTree>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tro slide - long head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EE34E9-C662-714C-AA92-900C94154DC7}"/>
              </a:ext>
            </a:extLst>
          </p:cNvPr>
          <p:cNvPicPr>
            <a:picLocks noChangeAspect="1"/>
          </p:cNvPicPr>
          <p:nvPr userDrawn="1"/>
        </p:nvPicPr>
        <p:blipFill>
          <a:blip r:embed="rId2"/>
          <a:stretch>
            <a:fillRect/>
          </a:stretch>
        </p:blipFill>
        <p:spPr>
          <a:xfrm>
            <a:off x="3810" y="0"/>
            <a:ext cx="12184380" cy="6858000"/>
          </a:xfrm>
          <a:prstGeom prst="rect">
            <a:avLst/>
          </a:prstGeom>
        </p:spPr>
      </p:pic>
      <p:sp>
        <p:nvSpPr>
          <p:cNvPr id="2" name="Title 1"/>
          <p:cNvSpPr>
            <a:spLocks noGrp="1"/>
          </p:cNvSpPr>
          <p:nvPr>
            <p:ph type="ctrTitle" hasCustomPrompt="1"/>
          </p:nvPr>
        </p:nvSpPr>
        <p:spPr>
          <a:xfrm>
            <a:off x="461555" y="2239631"/>
            <a:ext cx="11277600" cy="2456121"/>
          </a:xfrm>
          <a:prstGeom prst="rect">
            <a:avLst/>
          </a:prstGeom>
        </p:spPr>
        <p:txBody>
          <a:bodyPr/>
          <a:lstStyle>
            <a:lvl1pPr algn="ctr">
              <a:defRPr sz="5500" b="1" i="0" spc="0" baseline="0">
                <a:solidFill>
                  <a:srgbClr val="FFDD00"/>
                </a:solidFill>
                <a:latin typeface="+mj-lt"/>
              </a:defRPr>
            </a:lvl1pPr>
          </a:lstStyle>
          <a:p>
            <a:r>
              <a:rPr lang="en-GB" dirty="0"/>
              <a:t>Long title  &gt; use this template </a:t>
            </a:r>
            <a:br>
              <a:rPr lang="en-GB" dirty="0"/>
            </a:br>
            <a:r>
              <a:rPr lang="en-GB" dirty="0"/>
              <a:t>(40pt text)</a:t>
            </a:r>
            <a:endParaRPr lang="en-US" dirty="0"/>
          </a:p>
        </p:txBody>
      </p:sp>
      <p:sp>
        <p:nvSpPr>
          <p:cNvPr id="5" name="Subtitle 2"/>
          <p:cNvSpPr>
            <a:spLocks noGrp="1"/>
          </p:cNvSpPr>
          <p:nvPr>
            <p:ph type="subTitle" idx="1" hasCustomPrompt="1"/>
          </p:nvPr>
        </p:nvSpPr>
        <p:spPr>
          <a:xfrm>
            <a:off x="461555" y="4856422"/>
            <a:ext cx="11277600" cy="1470722"/>
          </a:xfrm>
          <a:prstGeom prst="rect">
            <a:avLst/>
          </a:prstGeom>
        </p:spPr>
        <p:txBody>
          <a:bodyPr/>
          <a:lstStyle>
            <a:lvl1pPr marL="0" indent="0" algn="ctr">
              <a:buNone/>
              <a:defRPr sz="2500" baseline="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Enter a sub-heading / date / version here</a:t>
            </a:r>
            <a:endParaRPr lang="en-US" dirty="0"/>
          </a:p>
        </p:txBody>
      </p:sp>
    </p:spTree>
    <p:extLst>
      <p:ext uri="{BB962C8B-B14F-4D97-AF65-F5344CB8AC3E}">
        <p14:creationId xmlns:p14="http://schemas.microsoft.com/office/powerpoint/2010/main" val="415793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 Short head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 y="0"/>
            <a:ext cx="12190095" cy="6858000"/>
          </a:xfrm>
          <a:prstGeom prst="rect">
            <a:avLst/>
          </a:prstGeom>
        </p:spPr>
      </p:pic>
      <p:sp>
        <p:nvSpPr>
          <p:cNvPr id="2" name="Title 1"/>
          <p:cNvSpPr>
            <a:spLocks noGrp="1"/>
          </p:cNvSpPr>
          <p:nvPr>
            <p:ph type="ctrTitle" hasCustomPrompt="1"/>
          </p:nvPr>
        </p:nvSpPr>
        <p:spPr>
          <a:xfrm>
            <a:off x="461555" y="479041"/>
            <a:ext cx="11277600" cy="2450770"/>
          </a:xfrm>
          <a:prstGeom prst="rect">
            <a:avLst/>
          </a:prstGeom>
        </p:spPr>
        <p:txBody>
          <a:bodyPr/>
          <a:lstStyle>
            <a:lvl1pPr algn="l">
              <a:defRPr sz="7000" b="1" i="0" spc="0" baseline="0">
                <a:solidFill>
                  <a:srgbClr val="FFDD00"/>
                </a:solidFill>
                <a:latin typeface="+mj-lt"/>
              </a:defRPr>
            </a:lvl1pPr>
          </a:lstStyle>
          <a:p>
            <a:r>
              <a:rPr lang="en-GB" dirty="0"/>
              <a:t>Short title &gt; use this</a:t>
            </a:r>
            <a:endParaRPr lang="en-US" dirty="0"/>
          </a:p>
        </p:txBody>
      </p:sp>
      <p:sp>
        <p:nvSpPr>
          <p:cNvPr id="5" name="Subtitle 2"/>
          <p:cNvSpPr>
            <a:spLocks noGrp="1"/>
          </p:cNvSpPr>
          <p:nvPr>
            <p:ph type="subTitle" idx="1" hasCustomPrompt="1"/>
          </p:nvPr>
        </p:nvSpPr>
        <p:spPr>
          <a:xfrm>
            <a:off x="461555" y="2929812"/>
            <a:ext cx="11277600" cy="3093455"/>
          </a:xfrm>
          <a:prstGeom prst="rect">
            <a:avLst/>
          </a:prstGeom>
        </p:spPr>
        <p:txBody>
          <a:bodyPr/>
          <a:lstStyle>
            <a:lvl1pPr marL="0" indent="0" algn="l">
              <a:buNone/>
              <a:defRPr sz="2800" baseline="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Enter a sub-heading / date / version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lide - long head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 y="0"/>
            <a:ext cx="12190095" cy="6858000"/>
          </a:xfrm>
          <a:prstGeom prst="rect">
            <a:avLst/>
          </a:prstGeom>
        </p:spPr>
      </p:pic>
      <p:sp>
        <p:nvSpPr>
          <p:cNvPr id="2" name="Title 1"/>
          <p:cNvSpPr>
            <a:spLocks noGrp="1"/>
          </p:cNvSpPr>
          <p:nvPr>
            <p:ph type="ctrTitle" hasCustomPrompt="1"/>
          </p:nvPr>
        </p:nvSpPr>
        <p:spPr>
          <a:xfrm>
            <a:off x="461555" y="479042"/>
            <a:ext cx="11277600" cy="1280159"/>
          </a:xfrm>
          <a:prstGeom prst="rect">
            <a:avLst/>
          </a:prstGeom>
        </p:spPr>
        <p:txBody>
          <a:bodyPr/>
          <a:lstStyle>
            <a:lvl1pPr algn="l">
              <a:defRPr sz="4000" b="1" i="0" spc="0" baseline="0">
                <a:solidFill>
                  <a:srgbClr val="FFDD00"/>
                </a:solidFill>
                <a:latin typeface="+mj-lt"/>
              </a:defRPr>
            </a:lvl1pPr>
          </a:lstStyle>
          <a:p>
            <a:r>
              <a:rPr lang="en-GB" dirty="0"/>
              <a:t>Long title  &gt; use this template </a:t>
            </a:r>
            <a:br>
              <a:rPr lang="en-GB" dirty="0"/>
            </a:br>
            <a:r>
              <a:rPr lang="en-GB" dirty="0"/>
              <a:t>(40pt text)</a:t>
            </a:r>
            <a:endParaRPr lang="en-US" dirty="0"/>
          </a:p>
        </p:txBody>
      </p:sp>
      <p:sp>
        <p:nvSpPr>
          <p:cNvPr id="5" name="Subtitle 2"/>
          <p:cNvSpPr>
            <a:spLocks noGrp="1"/>
          </p:cNvSpPr>
          <p:nvPr>
            <p:ph type="subTitle" idx="1" hasCustomPrompt="1"/>
          </p:nvPr>
        </p:nvSpPr>
        <p:spPr>
          <a:xfrm>
            <a:off x="461555" y="2929812"/>
            <a:ext cx="11277600" cy="3093455"/>
          </a:xfrm>
          <a:prstGeom prst="rect">
            <a:avLst/>
          </a:prstGeom>
        </p:spPr>
        <p:txBody>
          <a:bodyPr/>
          <a:lstStyle>
            <a:lvl1pPr marL="0" indent="0" algn="l">
              <a:buNone/>
              <a:defRPr sz="2800" baseline="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Enter a sub-heading / date / version here</a:t>
            </a:r>
            <a:endParaRPr lang="en-US" dirty="0"/>
          </a:p>
        </p:txBody>
      </p:sp>
    </p:spTree>
    <p:extLst>
      <p:ext uri="{BB962C8B-B14F-4D97-AF65-F5344CB8AC3E}">
        <p14:creationId xmlns:p14="http://schemas.microsoft.com/office/powerpoint/2010/main" val="92351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slide  - yellow">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095" cy="6858000"/>
          </a:xfrm>
          <a:prstGeom prst="rect">
            <a:avLst/>
          </a:prstGeom>
        </p:spPr>
      </p:pic>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baseline="0">
                <a:solidFill>
                  <a:srgbClr val="01326A"/>
                </a:solidFill>
                <a:latin typeface="+mj-lt"/>
              </a:defRPr>
            </a:lvl1pPr>
          </a:lstStyle>
          <a:p>
            <a:r>
              <a:rPr lang="en-GB" dirty="0"/>
              <a:t>Long title &gt; use this template </a:t>
            </a:r>
            <a:br>
              <a:rPr lang="en-GB" dirty="0"/>
            </a:br>
            <a:r>
              <a:rPr lang="en-GB" dirty="0"/>
              <a:t>(40pt text)</a:t>
            </a:r>
            <a:endParaRPr lang="en-US" dirty="0"/>
          </a:p>
        </p:txBody>
      </p:sp>
      <p:sp>
        <p:nvSpPr>
          <p:cNvPr id="5" name="Subtitle 2"/>
          <p:cNvSpPr>
            <a:spLocks noGrp="1"/>
          </p:cNvSpPr>
          <p:nvPr>
            <p:ph type="subTitle" idx="1" hasCustomPrompt="1"/>
          </p:nvPr>
        </p:nvSpPr>
        <p:spPr>
          <a:xfrm>
            <a:off x="461555" y="2929812"/>
            <a:ext cx="11277600" cy="3093455"/>
          </a:xfrm>
          <a:prstGeom prst="rect">
            <a:avLst/>
          </a:prstGeom>
        </p:spPr>
        <p:txBody>
          <a:bodyPr/>
          <a:lstStyle>
            <a:lvl1pPr marL="0" indent="0" algn="l">
              <a:buNone/>
              <a:defRPr sz="2800" baseline="0">
                <a:solidFill>
                  <a:schemeClr val="tx1">
                    <a:lumMod val="95000"/>
                    <a:lumOff val="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Enter a sub-heading / date / version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text templ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095" cy="6858000"/>
          </a:xfrm>
          <a:prstGeom prst="rect">
            <a:avLst/>
          </a:prstGeom>
        </p:spPr>
      </p:pic>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rgbClr val="01326A"/>
                </a:solidFill>
                <a:latin typeface="+mj-lt"/>
              </a:defRPr>
            </a:lvl1pPr>
          </a:lstStyle>
          <a:p>
            <a:r>
              <a:rPr lang="en-GB" dirty="0"/>
              <a:t>Standard Slide 40pt</a:t>
            </a:r>
            <a:endParaRPr lang="en-US" dirty="0"/>
          </a:p>
        </p:txBody>
      </p:sp>
      <p:sp>
        <p:nvSpPr>
          <p:cNvPr id="5" name="Subtitle 2"/>
          <p:cNvSpPr>
            <a:spLocks noGrp="1"/>
          </p:cNvSpPr>
          <p:nvPr>
            <p:ph type="subTitle" idx="1" hasCustomPrompt="1"/>
          </p:nvPr>
        </p:nvSpPr>
        <p:spPr>
          <a:xfrm>
            <a:off x="461555" y="1757594"/>
            <a:ext cx="11277600" cy="4408743"/>
          </a:xfrm>
          <a:prstGeom prst="rect">
            <a:avLst/>
          </a:prstGeom>
        </p:spPr>
        <p:txBody>
          <a:bodyPr/>
          <a:lstStyle>
            <a:lvl1pPr marL="0" indent="0" algn="l">
              <a:buNone/>
              <a:defRPr sz="2800">
                <a:solidFill>
                  <a:schemeClr val="tx1">
                    <a:lumMod val="95000"/>
                    <a:lumOff val="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Text size 28pt</a:t>
            </a:r>
            <a:endParaRPr lang="en-US" dirty="0"/>
          </a:p>
        </p:txBody>
      </p:sp>
    </p:spTree>
    <p:extLst>
      <p:ext uri="{BB962C8B-B14F-4D97-AF65-F5344CB8AC3E}">
        <p14:creationId xmlns:p14="http://schemas.microsoft.com/office/powerpoint/2010/main" val="3675613559"/>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with bullets templa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095" cy="6858000"/>
          </a:xfrm>
          <a:prstGeom prst="rect">
            <a:avLst/>
          </a:prstGeom>
        </p:spPr>
      </p:pic>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rgbClr val="01326A"/>
                </a:solidFill>
                <a:latin typeface="+mj-lt"/>
              </a:defRPr>
            </a:lvl1pPr>
          </a:lstStyle>
          <a:p>
            <a:r>
              <a:rPr lang="en-GB" dirty="0"/>
              <a:t>Standard Slide 40pt</a:t>
            </a:r>
            <a:endParaRPr lang="en-US" dirty="0"/>
          </a:p>
        </p:txBody>
      </p:sp>
      <p:sp>
        <p:nvSpPr>
          <p:cNvPr id="6" name="Subtitle 2"/>
          <p:cNvSpPr>
            <a:spLocks noGrp="1"/>
          </p:cNvSpPr>
          <p:nvPr>
            <p:ph type="subTitle" idx="1" hasCustomPrompt="1"/>
          </p:nvPr>
        </p:nvSpPr>
        <p:spPr>
          <a:xfrm>
            <a:off x="461555" y="1757594"/>
            <a:ext cx="11277600" cy="4408743"/>
          </a:xfrm>
          <a:prstGeom prst="rect">
            <a:avLst/>
          </a:prstGeo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charset="0"/>
              <a:buChar char="•"/>
              <a:tabLst/>
              <a:defRPr sz="2600" baseline="0">
                <a:solidFill>
                  <a:schemeClr val="tx1">
                    <a:lumMod val="95000"/>
                    <a:lumOff val="5000"/>
                  </a:schemeClr>
                </a:solidFill>
                <a:latin typeface="+mn-lt"/>
              </a:defRPr>
            </a:lvl1pPr>
            <a:lvl2pPr marL="906463" indent="-457200" algn="l">
              <a:buFont typeface="Wingdings" charset="2"/>
              <a:buChar char="§"/>
              <a:tabLst>
                <a:tab pos="838200" algn="l"/>
              </a:tabLst>
              <a:defRPr sz="2000" baseline="0">
                <a:solidFill>
                  <a:schemeClr val="tx1">
                    <a:lumMod val="85000"/>
                    <a:lumOff val="1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Write your bullet points here</a:t>
            </a:r>
          </a:p>
          <a:p>
            <a:r>
              <a:rPr lang="en-GB" dirty="0"/>
              <a:t>Second bullet here</a:t>
            </a:r>
          </a:p>
          <a:p>
            <a:pPr lvl="1"/>
            <a:r>
              <a:rPr lang="en-GB" dirty="0"/>
              <a:t>Sub bullet</a:t>
            </a:r>
            <a:endParaRPr lang="en-US" dirty="0"/>
          </a:p>
          <a:p>
            <a:pPr lvl="1"/>
            <a:r>
              <a:rPr lang="en-US" dirty="0"/>
              <a:t>Sub bullet</a:t>
            </a:r>
          </a:p>
        </p:txBody>
      </p:sp>
    </p:spTree>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with bullets templa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AECE37-0064-CE47-B1F9-795AE78F5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095" cy="6858000"/>
          </a:xfrm>
          <a:prstGeom prst="rect">
            <a:avLst/>
          </a:prstGeom>
        </p:spPr>
      </p:pic>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4000" b="1" i="0" spc="0">
                <a:solidFill>
                  <a:srgbClr val="01326A"/>
                </a:solidFill>
                <a:latin typeface="+mj-lt"/>
              </a:defRPr>
            </a:lvl1pPr>
          </a:lstStyle>
          <a:p>
            <a:r>
              <a:rPr lang="en-GB" dirty="0"/>
              <a:t>Yellow Bullet Slide 40pt</a:t>
            </a:r>
            <a:endParaRPr lang="en-US" dirty="0"/>
          </a:p>
        </p:txBody>
      </p:sp>
      <p:sp>
        <p:nvSpPr>
          <p:cNvPr id="6" name="Subtitle 2"/>
          <p:cNvSpPr>
            <a:spLocks noGrp="1"/>
          </p:cNvSpPr>
          <p:nvPr>
            <p:ph type="subTitle" idx="1" hasCustomPrompt="1"/>
          </p:nvPr>
        </p:nvSpPr>
        <p:spPr>
          <a:xfrm>
            <a:off x="461555" y="1757594"/>
            <a:ext cx="11277600" cy="4408743"/>
          </a:xfrm>
          <a:prstGeom prst="rect">
            <a:avLst/>
          </a:prstGeo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charset="0"/>
              <a:buChar char="•"/>
              <a:tabLst/>
              <a:defRPr sz="2600" baseline="0">
                <a:solidFill>
                  <a:schemeClr val="tx1">
                    <a:lumMod val="95000"/>
                    <a:lumOff val="5000"/>
                  </a:schemeClr>
                </a:solidFill>
                <a:latin typeface="+mn-lt"/>
              </a:defRPr>
            </a:lvl1pPr>
            <a:lvl2pPr marL="906463" indent="-457200" algn="l">
              <a:buFont typeface="Wingdings" charset="2"/>
              <a:buChar char="§"/>
              <a:tabLst>
                <a:tab pos="838200" algn="l"/>
              </a:tabLst>
              <a:defRPr sz="2000" baseline="0">
                <a:solidFill>
                  <a:schemeClr val="tx1">
                    <a:lumMod val="85000"/>
                    <a:lumOff val="1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Write your bullet points here</a:t>
            </a:r>
          </a:p>
          <a:p>
            <a:r>
              <a:rPr lang="en-GB" dirty="0"/>
              <a:t>Second bullet here</a:t>
            </a:r>
          </a:p>
          <a:p>
            <a:pPr lvl="1"/>
            <a:r>
              <a:rPr lang="en-GB" dirty="0"/>
              <a:t>Sub bullet</a:t>
            </a:r>
            <a:endParaRPr lang="en-US" dirty="0"/>
          </a:p>
          <a:p>
            <a:pPr lvl="1"/>
            <a:r>
              <a:rPr lang="en-US" dirty="0"/>
              <a:t>Sub bullet</a:t>
            </a:r>
          </a:p>
        </p:txBody>
      </p:sp>
    </p:spTree>
    <p:extLst>
      <p:ext uri="{BB962C8B-B14F-4D97-AF65-F5344CB8AC3E}">
        <p14:creationId xmlns:p14="http://schemas.microsoft.com/office/powerpoint/2010/main" val="3762257876"/>
      </p:ext>
    </p:extLst>
  </p:cSld>
  <p:clrMapOvr>
    <a:masterClrMapping/>
  </p:clrMapOvr>
  <p:extLst>
    <p:ext uri="{DCECCB84-F9BA-43D5-87BE-67443E8EF086}">
      <p15:sldGuideLst xmlns:p15="http://schemas.microsoft.com/office/powerpoint/2012/main">
        <p15:guide id="1" orient="horz" pos="300">
          <p15:clr>
            <a:srgbClr val="FBAE40"/>
          </p15:clr>
        </p15:guide>
        <p15:guide id="2" pos="7408">
          <p15:clr>
            <a:srgbClr val="FBAE40"/>
          </p15:clr>
        </p15:guide>
        <p15:guide id="3" pos="272">
          <p15:clr>
            <a:srgbClr val="FBAE40"/>
          </p15:clr>
        </p15:guide>
        <p15:guide id="4" orient="horz" pos="38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ts of content templa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095" cy="6858000"/>
          </a:xfrm>
          <a:prstGeom prst="rect">
            <a:avLst/>
          </a:prstGeom>
        </p:spPr>
      </p:pic>
      <p:sp>
        <p:nvSpPr>
          <p:cNvPr id="4" name="Title 1"/>
          <p:cNvSpPr>
            <a:spLocks noGrp="1"/>
          </p:cNvSpPr>
          <p:nvPr>
            <p:ph type="ctrTitle" hasCustomPrompt="1"/>
          </p:nvPr>
        </p:nvSpPr>
        <p:spPr>
          <a:xfrm>
            <a:off x="461555" y="477436"/>
            <a:ext cx="11277600" cy="1280159"/>
          </a:xfrm>
          <a:prstGeom prst="rect">
            <a:avLst/>
          </a:prstGeom>
        </p:spPr>
        <p:txBody>
          <a:bodyPr/>
          <a:lstStyle>
            <a:lvl1pPr algn="l">
              <a:defRPr sz="3000" b="1" i="0" spc="0">
                <a:solidFill>
                  <a:srgbClr val="01326A"/>
                </a:solidFill>
                <a:latin typeface="+mj-lt"/>
              </a:defRPr>
            </a:lvl1pPr>
          </a:lstStyle>
          <a:p>
            <a:r>
              <a:rPr lang="en-GB" dirty="0"/>
              <a:t>Large heading &gt; use this</a:t>
            </a:r>
            <a:endParaRPr lang="en-US" dirty="0"/>
          </a:p>
        </p:txBody>
      </p:sp>
      <p:sp>
        <p:nvSpPr>
          <p:cNvPr id="5" name="Subtitle 2"/>
          <p:cNvSpPr>
            <a:spLocks noGrp="1"/>
          </p:cNvSpPr>
          <p:nvPr>
            <p:ph type="subTitle" idx="1" hasCustomPrompt="1"/>
          </p:nvPr>
        </p:nvSpPr>
        <p:spPr>
          <a:xfrm>
            <a:off x="461555" y="1757594"/>
            <a:ext cx="11277600" cy="4408743"/>
          </a:xfrm>
          <a:prstGeom prst="rect">
            <a:avLst/>
          </a:prstGeom>
        </p:spPr>
        <p:txBody>
          <a:bodyPr/>
          <a:lstStyle>
            <a:lvl1pPr marL="0" indent="0" algn="l">
              <a:buNone/>
              <a:defRPr sz="2000" baseline="0">
                <a:solidFill>
                  <a:schemeClr val="tx1">
                    <a:lumMod val="95000"/>
                    <a:lumOff val="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Big amount of text &gt; use this template it is size 20pt. </a:t>
            </a:r>
            <a:br>
              <a:rPr lang="en-GB" dirty="0"/>
            </a:br>
            <a:r>
              <a:rPr lang="en-GB" dirty="0"/>
              <a:t>Wouldn’t advise excessive amounts of text unless </a:t>
            </a:r>
            <a:r>
              <a:rPr lang="en-GB" dirty="0" err="1"/>
              <a:t>nessecary</a:t>
            </a:r>
            <a:r>
              <a:rPr lang="en-GB" dirty="0"/>
              <a:t>.</a:t>
            </a:r>
            <a:endParaRPr lang="en-US" dirty="0"/>
          </a:p>
        </p:txBody>
      </p:sp>
    </p:spTree>
  </p:cSld>
  <p:clrMapOvr>
    <a:masterClrMapping/>
  </p:clrMapOvr>
  <p:extLst>
    <p:ext uri="{DCECCB84-F9BA-43D5-87BE-67443E8EF086}">
      <p15:sldGuideLst xmlns:p15="http://schemas.microsoft.com/office/powerpoint/2012/main">
        <p15:guide id="1" orient="horz" pos="300" userDrawn="1">
          <p15:clr>
            <a:srgbClr val="FBAE40"/>
          </p15:clr>
        </p15:guide>
        <p15:guide id="2" pos="7408" userDrawn="1">
          <p15:clr>
            <a:srgbClr val="FBAE40"/>
          </p15:clr>
        </p15:guide>
        <p15:guide id="3" pos="272" userDrawn="1">
          <p15:clr>
            <a:srgbClr val="FBAE40"/>
          </p15:clr>
        </p15:guide>
        <p15:guide id="4" orient="horz" pos="3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787395" y="6477633"/>
            <a:ext cx="2758916" cy="237610"/>
          </a:xfrm>
          <a:prstGeom prst="rect">
            <a:avLst/>
          </a:prstGeom>
        </p:spPr>
      </p:pic>
      <p:pic>
        <p:nvPicPr>
          <p:cNvPr id="5" name="Picture 4"/>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88577" y="6528307"/>
            <a:ext cx="2489200" cy="177800"/>
          </a:xfrm>
          <a:prstGeom prst="rect">
            <a:avLst/>
          </a:prstGeom>
        </p:spPr>
      </p:pic>
      <p:sp>
        <p:nvSpPr>
          <p:cNvPr id="8" name="Title 1"/>
          <p:cNvSpPr txBox="1">
            <a:spLocks/>
          </p:cNvSpPr>
          <p:nvPr userDrawn="1"/>
        </p:nvSpPr>
        <p:spPr>
          <a:xfrm>
            <a:off x="461555" y="479042"/>
            <a:ext cx="11277600" cy="1280159"/>
          </a:xfrm>
          <a:prstGeom prst="rect">
            <a:avLst/>
          </a:prstGeom>
        </p:spPr>
        <p:txBody>
          <a:bodyPr/>
          <a:lstStyle>
            <a:lvl1pPr algn="l" defTabSz="457200" rtl="0" eaLnBrk="1" latinLnBrk="0" hangingPunct="1">
              <a:spcBef>
                <a:spcPct val="0"/>
              </a:spcBef>
              <a:buNone/>
              <a:defRPr sz="4000" b="1" i="0" kern="1200" spc="0">
                <a:solidFill>
                  <a:srgbClr val="FFDD00"/>
                </a:solidFill>
                <a:latin typeface="+mj-lt"/>
                <a:ea typeface="+mj-ea"/>
                <a:cs typeface="+mj-cs"/>
              </a:defRPr>
            </a:lvl1pPr>
          </a:lstStyle>
          <a:p>
            <a:endParaRPr lang="en-GB" sz="4000" dirty="0"/>
          </a:p>
        </p:txBody>
      </p:sp>
    </p:spTree>
    <p:extLst>
      <p:ext uri="{BB962C8B-B14F-4D97-AF65-F5344CB8AC3E}">
        <p14:creationId xmlns:p14="http://schemas.microsoft.com/office/powerpoint/2010/main" val="1265791189"/>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0" r:id="rId3"/>
    <p:sldLayoutId id="2147483649" r:id="rId4"/>
    <p:sldLayoutId id="2147483651" r:id="rId5"/>
    <p:sldLayoutId id="2147483650" r:id="rId6"/>
    <p:sldLayoutId id="2147483668" r:id="rId7"/>
    <p:sldLayoutId id="2147483676" r:id="rId8"/>
    <p:sldLayoutId id="2147483674" r:id="rId9"/>
    <p:sldLayoutId id="2147483657" r:id="rId10"/>
    <p:sldLayoutId id="214748366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7408" userDrawn="1">
          <p15:clr>
            <a:srgbClr val="F26B43"/>
          </p15:clr>
        </p15:guide>
        <p15:guide id="3" orient="horz" pos="300" userDrawn="1">
          <p15:clr>
            <a:srgbClr val="F26B43"/>
          </p15:clr>
        </p15:guide>
        <p15:guide id="4" orient="horz" pos="3884" userDrawn="1">
          <p15:clr>
            <a:srgbClr val="F26B43"/>
          </p15:clr>
        </p15:guide>
        <p15:guide id="5" orient="horz" pos="11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FB33-58CF-4757-8257-46920D44E34F}"/>
              </a:ext>
            </a:extLst>
          </p:cNvPr>
          <p:cNvSpPr>
            <a:spLocks noGrp="1"/>
          </p:cNvSpPr>
          <p:nvPr>
            <p:ph type="ctrTitle"/>
          </p:nvPr>
        </p:nvSpPr>
        <p:spPr/>
        <p:txBody>
          <a:bodyPr/>
          <a:lstStyle/>
          <a:p>
            <a:r>
              <a:rPr lang="en-GB" dirty="0"/>
              <a:t>SURF Awards Workshop </a:t>
            </a:r>
          </a:p>
        </p:txBody>
      </p:sp>
      <p:sp>
        <p:nvSpPr>
          <p:cNvPr id="3" name="Subtitle 2">
            <a:extLst>
              <a:ext uri="{FF2B5EF4-FFF2-40B4-BE49-F238E27FC236}">
                <a16:creationId xmlns:a16="http://schemas.microsoft.com/office/drawing/2014/main" id="{AC1A5BFB-2B50-491B-B05E-1CE171D2293B}"/>
              </a:ext>
            </a:extLst>
          </p:cNvPr>
          <p:cNvSpPr>
            <a:spLocks noGrp="1"/>
          </p:cNvSpPr>
          <p:nvPr>
            <p:ph type="subTitle" idx="1"/>
          </p:nvPr>
        </p:nvSpPr>
        <p:spPr/>
        <p:txBody>
          <a:bodyPr/>
          <a:lstStyle/>
          <a:p>
            <a:r>
              <a:rPr lang="en-GB" dirty="0"/>
              <a:t>May 9 2024</a:t>
            </a:r>
          </a:p>
        </p:txBody>
      </p:sp>
    </p:spTree>
    <p:extLst>
      <p:ext uri="{BB962C8B-B14F-4D97-AF65-F5344CB8AC3E}">
        <p14:creationId xmlns:p14="http://schemas.microsoft.com/office/powerpoint/2010/main" val="219567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678860-9598-43C3-B151-7C57210CA113}"/>
              </a:ext>
            </a:extLst>
          </p:cNvPr>
          <p:cNvSpPr>
            <a:spLocks noGrp="1"/>
          </p:cNvSpPr>
          <p:nvPr>
            <p:ph type="ctrTitle"/>
          </p:nvPr>
        </p:nvSpPr>
        <p:spPr/>
        <p:txBody>
          <a:bodyPr/>
          <a:lstStyle/>
          <a:p>
            <a:r>
              <a:rPr lang="en-US" dirty="0"/>
              <a:t>SFHA</a:t>
            </a:r>
          </a:p>
        </p:txBody>
      </p:sp>
      <p:sp>
        <p:nvSpPr>
          <p:cNvPr id="10" name="Subtitle 2">
            <a:extLst>
              <a:ext uri="{FF2B5EF4-FFF2-40B4-BE49-F238E27FC236}">
                <a16:creationId xmlns:a16="http://schemas.microsoft.com/office/drawing/2014/main" id="{230F026D-41F3-4A2A-BE71-822363A24BA1}"/>
              </a:ext>
            </a:extLst>
          </p:cNvPr>
          <p:cNvSpPr>
            <a:spLocks noGrp="1"/>
          </p:cNvSpPr>
          <p:nvPr>
            <p:ph type="subTitle" idx="1"/>
          </p:nvPr>
        </p:nvSpPr>
        <p:spPr>
          <a:xfrm>
            <a:off x="452845" y="1738637"/>
            <a:ext cx="11277600" cy="3093455"/>
          </a:xfrm>
        </p:spPr>
        <p:txBody>
          <a:bodyPr/>
          <a:lstStyle/>
          <a:p>
            <a:pPr marL="457200" indent="-457200">
              <a:buFont typeface="Arial" panose="020B0604020202020204" pitchFamily="34" charset="0"/>
              <a:buChar char="•"/>
            </a:pPr>
            <a:r>
              <a:rPr lang="en-US" dirty="0"/>
              <a:t>Represents housing associations &amp; co-operatives in Scotland </a:t>
            </a:r>
          </a:p>
          <a:p>
            <a:pPr marL="457200" indent="-457200">
              <a:buFont typeface="Arial" panose="020B0604020202020204" pitchFamily="34" charset="0"/>
              <a:buChar char="•"/>
            </a:pPr>
            <a:r>
              <a:rPr lang="en-US" dirty="0"/>
              <a:t>137 members – varying </a:t>
            </a:r>
            <a:r>
              <a:rPr lang="en-GB" sz="2800" dirty="0">
                <a:effectLst/>
                <a:latin typeface="Calibri" panose="020F0502020204030204" pitchFamily="34" charset="0"/>
                <a:ea typeface="Calibri" panose="020F0502020204030204" pitchFamily="34" charset="0"/>
                <a:cs typeface="Times New Roman" panose="02020603050405020304" pitchFamily="18" charset="0"/>
              </a:rPr>
              <a:t>size, geography and services </a:t>
            </a:r>
            <a:endParaRPr lang="en-US" dirty="0"/>
          </a:p>
          <a:p>
            <a:r>
              <a:rPr lang="en-US" dirty="0">
                <a:latin typeface="+mj-lt"/>
              </a:rPr>
              <a:t>Mission: to sustain </a:t>
            </a:r>
            <a:r>
              <a:rPr lang="en-GB" dirty="0">
                <a:effectLst/>
                <a:latin typeface="+mj-lt"/>
                <a:ea typeface="Calibri" panose="020F0502020204030204" pitchFamily="34" charset="0"/>
                <a:cs typeface="Times New Roman" panose="02020603050405020304" pitchFamily="18" charset="0"/>
              </a:rPr>
              <a:t> and strengthen the impact our members have on people and communities across Scotland.</a:t>
            </a:r>
            <a:endParaRPr lang="en-US" dirty="0">
              <a:latin typeface="+mj-lt"/>
            </a:endParaRPr>
          </a:p>
          <a:p>
            <a:pPr marL="457200" indent="-457200">
              <a:buFont typeface="Arial" panose="020B0604020202020204" pitchFamily="34" charset="0"/>
              <a:buChar char="•"/>
            </a:pPr>
            <a:r>
              <a:rPr lang="en-US" u="sng" dirty="0">
                <a:latin typeface="+mj-lt"/>
              </a:rPr>
              <a:t>Our strategy:</a:t>
            </a:r>
          </a:p>
          <a:p>
            <a:pPr marL="457200" indent="-457200">
              <a:buFont typeface="Arial" panose="020B0604020202020204" pitchFamily="34" charset="0"/>
              <a:buChar char="•"/>
            </a:pPr>
            <a:r>
              <a:rPr lang="en-GB" dirty="0">
                <a:latin typeface="+mj-lt"/>
              </a:rPr>
              <a:t>Delivering and managing affordable housing supply </a:t>
            </a:r>
          </a:p>
          <a:p>
            <a:pPr marL="457200" indent="-457200">
              <a:buFont typeface="Arial" panose="020B0604020202020204" pitchFamily="34" charset="0"/>
              <a:buChar char="•"/>
            </a:pPr>
            <a:r>
              <a:rPr lang="en-GB" dirty="0">
                <a:latin typeface="+mj-lt"/>
              </a:rPr>
              <a:t>Tackling poverty and inequality </a:t>
            </a:r>
          </a:p>
          <a:p>
            <a:pPr marL="457200" indent="-457200">
              <a:buFont typeface="Arial" panose="020B0604020202020204" pitchFamily="34" charset="0"/>
              <a:buChar char="•"/>
            </a:pPr>
            <a:r>
              <a:rPr lang="en-GB" dirty="0">
                <a:latin typeface="+mj-lt"/>
              </a:rPr>
              <a:t>Climate change emergency and the transition to net zero carbon </a:t>
            </a:r>
            <a:endParaRPr lang="en-US" dirty="0">
              <a:latin typeface="+mj-lt"/>
            </a:endParaRPr>
          </a:p>
        </p:txBody>
      </p:sp>
    </p:spTree>
    <p:extLst>
      <p:ext uri="{BB962C8B-B14F-4D97-AF65-F5344CB8AC3E}">
        <p14:creationId xmlns:p14="http://schemas.microsoft.com/office/powerpoint/2010/main" val="593247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5EE0-655F-4E6C-B845-CC3D929CE093}"/>
              </a:ext>
            </a:extLst>
          </p:cNvPr>
          <p:cNvSpPr>
            <a:spLocks noGrp="1"/>
          </p:cNvSpPr>
          <p:nvPr>
            <p:ph type="ctrTitle"/>
          </p:nvPr>
        </p:nvSpPr>
        <p:spPr/>
        <p:txBody>
          <a:bodyPr/>
          <a:lstStyle/>
          <a:p>
            <a:r>
              <a:rPr lang="en-GB" dirty="0"/>
              <a:t>Current priorities – Housing Supply</a:t>
            </a:r>
          </a:p>
        </p:txBody>
      </p:sp>
      <p:sp>
        <p:nvSpPr>
          <p:cNvPr id="3" name="Subtitle 2">
            <a:extLst>
              <a:ext uri="{FF2B5EF4-FFF2-40B4-BE49-F238E27FC236}">
                <a16:creationId xmlns:a16="http://schemas.microsoft.com/office/drawing/2014/main" id="{A872C839-DA27-49B6-98FA-0CAAD20C22C5}"/>
              </a:ext>
            </a:extLst>
          </p:cNvPr>
          <p:cNvSpPr>
            <a:spLocks noGrp="1"/>
          </p:cNvSpPr>
          <p:nvPr>
            <p:ph type="subTitle" idx="1"/>
          </p:nvPr>
        </p:nvSpPr>
        <p:spPr>
          <a:xfrm>
            <a:off x="452845" y="1603932"/>
            <a:ext cx="11277600" cy="3093455"/>
          </a:xfrm>
        </p:spPr>
        <p:txBody>
          <a:bodyPr/>
          <a:lstStyle/>
          <a:p>
            <a:pPr marL="457200" indent="-457200">
              <a:buFont typeface="Arial" panose="020B0604020202020204" pitchFamily="34" charset="0"/>
              <a:buChar char="•"/>
            </a:pPr>
            <a:r>
              <a:rPr lang="en-GB" b="1" dirty="0"/>
              <a:t>Waitlist numbers – </a:t>
            </a:r>
          </a:p>
          <a:p>
            <a:pPr marL="457200" indent="-457200">
              <a:buFont typeface="Arial" panose="020B0604020202020204" pitchFamily="34" charset="0"/>
              <a:buChar char="•"/>
            </a:pPr>
            <a:r>
              <a:rPr lang="en-GB" b="0" i="0" dirty="0">
                <a:solidFill>
                  <a:schemeClr val="bg1"/>
                </a:solidFill>
                <a:effectLst/>
                <a:latin typeface="+mj-lt"/>
              </a:rPr>
              <a:t>15,625 households in </a:t>
            </a:r>
            <a:r>
              <a:rPr lang="en-GB" b="1" i="0" dirty="0">
                <a:solidFill>
                  <a:schemeClr val="bg1"/>
                </a:solidFill>
                <a:effectLst/>
                <a:latin typeface="+mj-lt"/>
              </a:rPr>
              <a:t>temporary accommodation</a:t>
            </a:r>
            <a:r>
              <a:rPr lang="en-GB" b="0" i="0" dirty="0">
                <a:solidFill>
                  <a:schemeClr val="bg1"/>
                </a:solidFill>
                <a:effectLst/>
                <a:latin typeface="+mj-lt"/>
              </a:rPr>
              <a:t> (up eight per cent) including 9,860 children (up eight per cent).</a:t>
            </a:r>
            <a:endParaRPr lang="en-GB" dirty="0">
              <a:solidFill>
                <a:schemeClr val="bg1"/>
              </a:solidFill>
              <a:latin typeface="+mj-lt"/>
            </a:endParaRPr>
          </a:p>
          <a:p>
            <a:pPr marL="457200" indent="-457200">
              <a:buFont typeface="Arial" panose="020B0604020202020204" pitchFamily="34" charset="0"/>
              <a:buChar char="•"/>
            </a:pPr>
            <a:r>
              <a:rPr lang="en-GB" b="1" dirty="0"/>
              <a:t>Development stats- </a:t>
            </a:r>
          </a:p>
          <a:p>
            <a:pPr marL="457200" indent="-457200">
              <a:buFont typeface="Arial" panose="020B0604020202020204" pitchFamily="34" charset="0"/>
              <a:buChar char="•"/>
            </a:pPr>
            <a:r>
              <a:rPr lang="en-GB" dirty="0"/>
              <a:t>New homes started ↓ 41% (2, 243 homes) </a:t>
            </a:r>
          </a:p>
          <a:p>
            <a:pPr marL="457200" indent="-457200">
              <a:buFont typeface="Arial" panose="020B0604020202020204" pitchFamily="34" charset="0"/>
              <a:buChar char="•"/>
            </a:pPr>
            <a:r>
              <a:rPr lang="en-GB" dirty="0">
                <a:solidFill>
                  <a:schemeClr val="bg1"/>
                </a:solidFill>
                <a:latin typeface="Avenir LT W01_55 Roman1475520"/>
              </a:rPr>
              <a:t>New homes completed </a:t>
            </a:r>
            <a:r>
              <a:rPr lang="en-GB" dirty="0">
                <a:solidFill>
                  <a:schemeClr val="bg1"/>
                </a:solidFill>
              </a:rPr>
              <a:t>↓ 27% (1,555 homes)</a:t>
            </a:r>
          </a:p>
          <a:p>
            <a:pPr marL="457200" indent="-457200">
              <a:buFont typeface="Arial" panose="020B0604020202020204" pitchFamily="34" charset="0"/>
              <a:buChar char="•"/>
            </a:pPr>
            <a:r>
              <a:rPr lang="en-GB" dirty="0">
                <a:solidFill>
                  <a:schemeClr val="bg1"/>
                </a:solidFill>
                <a:latin typeface="Avenir LT W01_55 Roman1475520"/>
              </a:rPr>
              <a:t>AHSP approvals </a:t>
            </a:r>
            <a:r>
              <a:rPr lang="en-GB" dirty="0"/>
              <a:t>↓ 14%</a:t>
            </a:r>
            <a:endParaRPr lang="en-GB" dirty="0">
              <a:solidFill>
                <a:schemeClr val="bg1"/>
              </a:solidFill>
              <a:latin typeface="Avenir LT W01_55 Roman1475520"/>
            </a:endParaRPr>
          </a:p>
          <a:p>
            <a:pPr marL="457200" indent="-457200">
              <a:buFont typeface="Arial" panose="020B0604020202020204" pitchFamily="34" charset="0"/>
              <a:buChar char="•"/>
            </a:pPr>
            <a:r>
              <a:rPr lang="en-GB" b="1" dirty="0"/>
              <a:t>Cuts to public investment in affordable housing:</a:t>
            </a:r>
          </a:p>
          <a:p>
            <a:pPr marL="457200" indent="-457200">
              <a:buFont typeface="Arial" panose="020B0604020202020204" pitchFamily="34" charset="0"/>
              <a:buChar char="•"/>
            </a:pPr>
            <a:r>
              <a:rPr lang="en-GB" dirty="0"/>
              <a:t>£80 million re-instated insufficient after £196 million cut in Budget </a:t>
            </a:r>
          </a:p>
        </p:txBody>
      </p:sp>
    </p:spTree>
    <p:extLst>
      <p:ext uri="{BB962C8B-B14F-4D97-AF65-F5344CB8AC3E}">
        <p14:creationId xmlns:p14="http://schemas.microsoft.com/office/powerpoint/2010/main" val="98300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5EE0-655F-4E6C-B845-CC3D929CE093}"/>
              </a:ext>
            </a:extLst>
          </p:cNvPr>
          <p:cNvSpPr>
            <a:spLocks noGrp="1"/>
          </p:cNvSpPr>
          <p:nvPr>
            <p:ph type="ctrTitle"/>
          </p:nvPr>
        </p:nvSpPr>
        <p:spPr/>
        <p:txBody>
          <a:bodyPr/>
          <a:lstStyle/>
          <a:p>
            <a:r>
              <a:rPr lang="en-GB" dirty="0"/>
              <a:t>Current priorities – Housing Bill</a:t>
            </a:r>
          </a:p>
        </p:txBody>
      </p:sp>
      <p:sp>
        <p:nvSpPr>
          <p:cNvPr id="3" name="Subtitle 2">
            <a:extLst>
              <a:ext uri="{FF2B5EF4-FFF2-40B4-BE49-F238E27FC236}">
                <a16:creationId xmlns:a16="http://schemas.microsoft.com/office/drawing/2014/main" id="{A872C839-DA27-49B6-98FA-0CAAD20C22C5}"/>
              </a:ext>
            </a:extLst>
          </p:cNvPr>
          <p:cNvSpPr>
            <a:spLocks noGrp="1"/>
          </p:cNvSpPr>
          <p:nvPr>
            <p:ph type="subTitle" idx="1"/>
          </p:nvPr>
        </p:nvSpPr>
        <p:spPr>
          <a:xfrm>
            <a:off x="461555" y="1759201"/>
            <a:ext cx="11277600" cy="3093455"/>
          </a:xfrm>
        </p:spPr>
        <p:txBody>
          <a:bodyPr/>
          <a:lstStyle/>
          <a:p>
            <a:pPr marL="457200" indent="-457200">
              <a:buFont typeface="Arial" panose="020B0604020202020204" pitchFamily="34" charset="0"/>
              <a:buChar char="•"/>
            </a:pPr>
            <a:r>
              <a:rPr lang="en-GB" dirty="0">
                <a:solidFill>
                  <a:schemeClr val="bg1"/>
                </a:solidFill>
              </a:rPr>
              <a:t>Introduced March 25</a:t>
            </a:r>
            <a:r>
              <a:rPr lang="en-GB" baseline="30000" dirty="0">
                <a:solidFill>
                  <a:schemeClr val="bg1"/>
                </a:solidFill>
              </a:rPr>
              <a:t>th </a:t>
            </a:r>
            <a:endParaRPr lang="en-GB" dirty="0">
              <a:solidFill>
                <a:schemeClr val="bg1"/>
              </a:solidFill>
            </a:endParaRPr>
          </a:p>
          <a:p>
            <a:pPr marL="457200" indent="-457200">
              <a:buFont typeface="Arial" panose="020B0604020202020204" pitchFamily="34" charset="0"/>
              <a:buChar char="•"/>
            </a:pPr>
            <a:r>
              <a:rPr lang="en-GB" b="0" i="0" dirty="0">
                <a:solidFill>
                  <a:schemeClr val="bg1"/>
                </a:solidFill>
                <a:effectLst/>
                <a:latin typeface="Calibri" panose="020F0502020204030204" pitchFamily="34" charset="0"/>
              </a:rPr>
              <a:t>Homelessness Prevention: Duty to ‘ask and act’ to prevent homelessness</a:t>
            </a:r>
          </a:p>
          <a:p>
            <a:pPr marL="457200" indent="-457200">
              <a:buFont typeface="Arial" panose="020B0604020202020204" pitchFamily="34" charset="0"/>
              <a:buChar char="•"/>
            </a:pPr>
            <a:r>
              <a:rPr lang="en-GB" dirty="0">
                <a:solidFill>
                  <a:schemeClr val="bg1"/>
                </a:solidFill>
                <a:latin typeface="Calibri" panose="020F0502020204030204" pitchFamily="34" charset="0"/>
              </a:rPr>
              <a:t>£8 million</a:t>
            </a:r>
            <a:endParaRPr lang="en-GB" b="0" i="0" dirty="0">
              <a:solidFill>
                <a:schemeClr val="bg1"/>
              </a:solidFill>
              <a:effectLst/>
              <a:latin typeface="Calibri" panose="020F0502020204030204" pitchFamily="34" charset="0"/>
            </a:endParaRPr>
          </a:p>
          <a:p>
            <a:pPr marL="457200" indent="-457200">
              <a:buFont typeface="Arial" panose="020B0604020202020204" pitchFamily="34" charset="0"/>
              <a:buChar char="•"/>
            </a:pPr>
            <a:r>
              <a:rPr lang="en-GB" dirty="0">
                <a:solidFill>
                  <a:schemeClr val="bg1"/>
                </a:solidFill>
                <a:latin typeface="Calibri" panose="020F0502020204030204" pitchFamily="34" charset="0"/>
              </a:rPr>
              <a:t>Domestic abuse: Duty to comply with new domestic abuse financial control related </a:t>
            </a:r>
            <a:r>
              <a:rPr lang="en-GB" b="0" i="0" dirty="0">
                <a:solidFill>
                  <a:schemeClr val="bg1"/>
                </a:solidFill>
                <a:effectLst/>
                <a:latin typeface="Calibri" panose="020F0502020204030204" pitchFamily="34" charset="0"/>
              </a:rPr>
              <a:t>pre-action requirement </a:t>
            </a:r>
            <a:endParaRPr lang="en-GB" dirty="0">
              <a:solidFill>
                <a:schemeClr val="bg1"/>
              </a:solidFill>
            </a:endParaRPr>
          </a:p>
          <a:p>
            <a:pPr marL="457200" indent="-457200">
              <a:buFont typeface="Arial" panose="020B0604020202020204" pitchFamily="34" charset="0"/>
              <a:buChar char="•"/>
            </a:pPr>
            <a:r>
              <a:rPr lang="en-GB" dirty="0">
                <a:solidFill>
                  <a:schemeClr val="bg1"/>
                </a:solidFill>
              </a:rPr>
              <a:t>MMR </a:t>
            </a:r>
            <a:r>
              <a:rPr lang="en-GB" dirty="0"/>
              <a:t>exemption from PRS rent controls </a:t>
            </a:r>
          </a:p>
          <a:p>
            <a:pPr marL="457200" indent="-457200">
              <a:buFont typeface="Arial" panose="020B0604020202020204" pitchFamily="34" charset="0"/>
              <a:buChar char="•"/>
            </a:pPr>
            <a:r>
              <a:rPr lang="en-GB" dirty="0"/>
              <a:t>Seek to influence a Bill that addresses issues with housing provision</a:t>
            </a:r>
          </a:p>
        </p:txBody>
      </p:sp>
    </p:spTree>
    <p:extLst>
      <p:ext uri="{BB962C8B-B14F-4D97-AF65-F5344CB8AC3E}">
        <p14:creationId xmlns:p14="http://schemas.microsoft.com/office/powerpoint/2010/main" val="141959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5EE0-655F-4E6C-B845-CC3D929CE093}"/>
              </a:ext>
            </a:extLst>
          </p:cNvPr>
          <p:cNvSpPr>
            <a:spLocks noGrp="1"/>
          </p:cNvSpPr>
          <p:nvPr>
            <p:ph type="ctrTitle"/>
          </p:nvPr>
        </p:nvSpPr>
        <p:spPr>
          <a:xfrm>
            <a:off x="476795" y="479042"/>
            <a:ext cx="11277600" cy="1280159"/>
          </a:xfrm>
        </p:spPr>
        <p:txBody>
          <a:bodyPr/>
          <a:lstStyle/>
          <a:p>
            <a:r>
              <a:rPr lang="en-GB" dirty="0"/>
              <a:t>Current priorities – Social Housing Net Zero &amp; Heat in Buildings Bill </a:t>
            </a:r>
          </a:p>
        </p:txBody>
      </p:sp>
      <p:sp>
        <p:nvSpPr>
          <p:cNvPr id="3" name="Subtitle 2">
            <a:extLst>
              <a:ext uri="{FF2B5EF4-FFF2-40B4-BE49-F238E27FC236}">
                <a16:creationId xmlns:a16="http://schemas.microsoft.com/office/drawing/2014/main" id="{A872C839-DA27-49B6-98FA-0CAAD20C22C5}"/>
              </a:ext>
            </a:extLst>
          </p:cNvPr>
          <p:cNvSpPr>
            <a:spLocks noGrp="1"/>
          </p:cNvSpPr>
          <p:nvPr>
            <p:ph type="subTitle" idx="1"/>
          </p:nvPr>
        </p:nvSpPr>
        <p:spPr>
          <a:xfrm>
            <a:off x="461555" y="2026920"/>
            <a:ext cx="11277600" cy="3996347"/>
          </a:xfrm>
        </p:spPr>
        <p:txBody>
          <a:bodyPr/>
          <a:lstStyle/>
          <a:p>
            <a:pPr marL="457200" indent="-457200">
              <a:buFont typeface="Arial" panose="020B0604020202020204" pitchFamily="34" charset="0"/>
              <a:buChar char="•"/>
            </a:pPr>
            <a:r>
              <a:rPr lang="en-GB" dirty="0">
                <a:solidFill>
                  <a:schemeClr val="bg1"/>
                </a:solidFill>
                <a:latin typeface="Calibri" panose="020F0502020204030204" pitchFamily="34" charset="0"/>
              </a:rPr>
              <a:t>C</a:t>
            </a:r>
            <a:r>
              <a:rPr lang="en-GB" b="0" i="0" dirty="0">
                <a:solidFill>
                  <a:schemeClr val="bg1"/>
                </a:solidFill>
                <a:effectLst/>
                <a:latin typeface="Calibri" panose="020F0502020204030204" pitchFamily="34" charset="0"/>
              </a:rPr>
              <a:t>larity on future targets for social landlords, and will further set out energy efficiency and clean heating requirements for other housing tenures</a:t>
            </a:r>
          </a:p>
          <a:p>
            <a:pPr marL="457200" indent="-457200">
              <a:buFont typeface="Arial" panose="020B0604020202020204" pitchFamily="34" charset="0"/>
              <a:buChar char="•"/>
            </a:pPr>
            <a:r>
              <a:rPr lang="en-GB" dirty="0">
                <a:solidFill>
                  <a:schemeClr val="bg1"/>
                </a:solidFill>
              </a:rPr>
              <a:t>Supportive </a:t>
            </a:r>
            <a:r>
              <a:rPr lang="en-GB" dirty="0"/>
              <a:t>of introduction of new target for space heating demand  </a:t>
            </a:r>
          </a:p>
          <a:p>
            <a:pPr marL="457200" indent="-457200">
              <a:buFont typeface="Arial" panose="020B0604020202020204" pitchFamily="34" charset="0"/>
              <a:buChar char="•"/>
            </a:pPr>
            <a:r>
              <a:rPr lang="en-GB" b="0" i="0" dirty="0">
                <a:solidFill>
                  <a:schemeClr val="bg1"/>
                </a:solidFill>
                <a:effectLst/>
                <a:latin typeface="Calibri" panose="020F0502020204030204" pitchFamily="34" charset="0"/>
              </a:rPr>
              <a:t>Supportive of the option for the energy efficiency target to be set as a range –2028 </a:t>
            </a:r>
          </a:p>
          <a:p>
            <a:pPr marL="457200" indent="-457200">
              <a:buFont typeface="Arial" panose="020B0604020202020204" pitchFamily="34" charset="0"/>
              <a:buChar char="•"/>
            </a:pPr>
            <a:r>
              <a:rPr lang="en-GB" dirty="0">
                <a:solidFill>
                  <a:schemeClr val="bg1"/>
                </a:solidFill>
                <a:latin typeface="Calibri" panose="020F0502020204030204" pitchFamily="34" charset="0"/>
              </a:rPr>
              <a:t>Prevent energy requirements from increasing rents or penalising stock/locations  (e.g., electric grid)</a:t>
            </a:r>
            <a:endParaRPr lang="en-GB" dirty="0">
              <a:solidFill>
                <a:schemeClr val="bg1"/>
              </a:solidFill>
            </a:endParaRPr>
          </a:p>
        </p:txBody>
      </p:sp>
    </p:spTree>
    <p:extLst>
      <p:ext uri="{BB962C8B-B14F-4D97-AF65-F5344CB8AC3E}">
        <p14:creationId xmlns:p14="http://schemas.microsoft.com/office/powerpoint/2010/main" val="276240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1A7B-A164-4931-927E-F78807FA2CF0}"/>
              </a:ext>
            </a:extLst>
          </p:cNvPr>
          <p:cNvSpPr>
            <a:spLocks noGrp="1"/>
          </p:cNvSpPr>
          <p:nvPr>
            <p:ph type="ctrTitle"/>
          </p:nvPr>
        </p:nvSpPr>
        <p:spPr/>
        <p:txBody>
          <a:bodyPr/>
          <a:lstStyle/>
          <a:p>
            <a:r>
              <a:rPr lang="en-GB" dirty="0"/>
              <a:t>Via Scottish Government Working Groups:</a:t>
            </a:r>
            <a:br>
              <a:rPr lang="en-GB" dirty="0"/>
            </a:br>
            <a:endParaRPr lang="en-GB" dirty="0"/>
          </a:p>
        </p:txBody>
      </p:sp>
      <p:sp>
        <p:nvSpPr>
          <p:cNvPr id="3" name="Subtitle 2">
            <a:extLst>
              <a:ext uri="{FF2B5EF4-FFF2-40B4-BE49-F238E27FC236}">
                <a16:creationId xmlns:a16="http://schemas.microsoft.com/office/drawing/2014/main" id="{8FB797D6-4D75-4514-B025-4ACE3D743D25}"/>
              </a:ext>
            </a:extLst>
          </p:cNvPr>
          <p:cNvSpPr>
            <a:spLocks noGrp="1"/>
          </p:cNvSpPr>
          <p:nvPr>
            <p:ph type="subTitle" idx="1"/>
          </p:nvPr>
        </p:nvSpPr>
        <p:spPr>
          <a:xfrm>
            <a:off x="452845" y="1224628"/>
            <a:ext cx="11277600" cy="4408743"/>
          </a:xfrm>
        </p:spPr>
        <p:txBody>
          <a:bodyPr/>
          <a:lstStyle/>
          <a:p>
            <a:pPr marL="457200" indent="-457200">
              <a:buFont typeface="Arial" panose="020B0604020202020204" pitchFamily="34" charset="0"/>
              <a:buChar char="•"/>
            </a:pPr>
            <a:r>
              <a:rPr lang="en-GB" dirty="0"/>
              <a:t>Tenement Maintenance</a:t>
            </a:r>
          </a:p>
          <a:p>
            <a:pPr marL="457200" indent="-457200">
              <a:buFont typeface="Arial" panose="020B0604020202020204" pitchFamily="34" charset="0"/>
              <a:buChar char="•"/>
            </a:pPr>
            <a:r>
              <a:rPr lang="en-GB" dirty="0"/>
              <a:t>Energy Standard Review Group</a:t>
            </a:r>
          </a:p>
          <a:p>
            <a:pPr marL="457200" indent="-457200">
              <a:buFont typeface="Arial" panose="020B0604020202020204" pitchFamily="34" charset="0"/>
              <a:buChar char="•"/>
            </a:pPr>
            <a:r>
              <a:rPr lang="en-GB" dirty="0"/>
              <a:t>Housing Affordability </a:t>
            </a:r>
          </a:p>
          <a:p>
            <a:pPr marL="457200" indent="-457200">
              <a:buFont typeface="Arial" panose="020B0604020202020204" pitchFamily="34" charset="0"/>
              <a:buChar char="•"/>
            </a:pPr>
            <a:r>
              <a:rPr lang="en-GB" dirty="0"/>
              <a:t>Housing Supply</a:t>
            </a:r>
          </a:p>
          <a:p>
            <a:pPr marL="457200" indent="-457200">
              <a:buFont typeface="Arial" panose="020B0604020202020204" pitchFamily="34" charset="0"/>
              <a:buChar char="•"/>
            </a:pPr>
            <a:r>
              <a:rPr lang="en-GB" b="0" i="0" dirty="0">
                <a:solidFill>
                  <a:schemeClr val="tx1"/>
                </a:solidFill>
                <a:effectLst/>
              </a:rPr>
              <a:t>Homelessness Prevention and Strategy Group</a:t>
            </a:r>
          </a:p>
          <a:p>
            <a:pPr marL="457200" indent="-457200">
              <a:buFont typeface="Arial" panose="020B0604020202020204" pitchFamily="34" charset="0"/>
              <a:buChar char="•"/>
            </a:pPr>
            <a:r>
              <a:rPr lang="en-GB" dirty="0">
                <a:solidFill>
                  <a:schemeClr val="tx1"/>
                </a:solidFill>
              </a:rPr>
              <a:t>The Future Role of Supported Housing</a:t>
            </a:r>
          </a:p>
          <a:p>
            <a:pPr marL="457200" indent="-457200">
              <a:buFont typeface="Arial" panose="020B0604020202020204" pitchFamily="34" charset="0"/>
              <a:buChar char="•"/>
            </a:pPr>
            <a:r>
              <a:rPr lang="en-GB" dirty="0">
                <a:solidFill>
                  <a:schemeClr val="tx1"/>
                </a:solidFill>
              </a:rPr>
              <a:t>Green Heat Taskforce</a:t>
            </a:r>
          </a:p>
          <a:p>
            <a:pPr marL="457200" indent="-457200">
              <a:buFont typeface="Arial" panose="020B0604020202020204" pitchFamily="34" charset="0"/>
              <a:buChar char="•"/>
            </a:pPr>
            <a:r>
              <a:rPr lang="en-GB" dirty="0">
                <a:solidFill>
                  <a:schemeClr val="tx1"/>
                </a:solidFill>
              </a:rPr>
              <a:t>Housing to 2040 Strategic Board and a ‘deliverability’ review </a:t>
            </a:r>
            <a:r>
              <a:rPr lang="en-GB" dirty="0"/>
              <a:t>group </a:t>
            </a:r>
          </a:p>
        </p:txBody>
      </p:sp>
    </p:spTree>
    <p:extLst>
      <p:ext uri="{BB962C8B-B14F-4D97-AF65-F5344CB8AC3E}">
        <p14:creationId xmlns:p14="http://schemas.microsoft.com/office/powerpoint/2010/main" val="414922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30C2-DDDE-46D1-9D9F-9589239D1B5B}"/>
              </a:ext>
            </a:extLst>
          </p:cNvPr>
          <p:cNvSpPr>
            <a:spLocks noGrp="1"/>
          </p:cNvSpPr>
          <p:nvPr>
            <p:ph type="ctrTitle"/>
          </p:nvPr>
        </p:nvSpPr>
        <p:spPr>
          <a:xfrm>
            <a:off x="452845" y="248836"/>
            <a:ext cx="11277600" cy="1280159"/>
          </a:xfrm>
        </p:spPr>
        <p:txBody>
          <a:bodyPr/>
          <a:lstStyle/>
          <a:p>
            <a:r>
              <a:rPr lang="en-GB" dirty="0"/>
              <a:t>Housing &amp; Regeneration – Community Investment </a:t>
            </a:r>
          </a:p>
        </p:txBody>
      </p:sp>
      <p:pic>
        <p:nvPicPr>
          <p:cNvPr id="5" name="Picture 4">
            <a:extLst>
              <a:ext uri="{FF2B5EF4-FFF2-40B4-BE49-F238E27FC236}">
                <a16:creationId xmlns:a16="http://schemas.microsoft.com/office/drawing/2014/main" id="{0CDEA6E7-E799-A6E4-2A94-A766E2AACCFA}"/>
              </a:ext>
            </a:extLst>
          </p:cNvPr>
          <p:cNvPicPr>
            <a:picLocks noChangeAspect="1"/>
          </p:cNvPicPr>
          <p:nvPr/>
        </p:nvPicPr>
        <p:blipFill>
          <a:blip r:embed="rId3"/>
          <a:stretch>
            <a:fillRect/>
          </a:stretch>
        </p:blipFill>
        <p:spPr>
          <a:xfrm>
            <a:off x="411480" y="1295400"/>
            <a:ext cx="8677275" cy="4267200"/>
          </a:xfrm>
          <a:prstGeom prst="rect">
            <a:avLst/>
          </a:prstGeom>
        </p:spPr>
      </p:pic>
    </p:spTree>
    <p:extLst>
      <p:ext uri="{BB962C8B-B14F-4D97-AF65-F5344CB8AC3E}">
        <p14:creationId xmlns:p14="http://schemas.microsoft.com/office/powerpoint/2010/main" val="218032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 logo&#10;&#10;Description automatically generated">
            <a:extLst>
              <a:ext uri="{FF2B5EF4-FFF2-40B4-BE49-F238E27FC236}">
                <a16:creationId xmlns:a16="http://schemas.microsoft.com/office/drawing/2014/main" id="{C18B8FF5-F4B5-423D-9B26-00CEA2E895CE}"/>
              </a:ext>
            </a:extLst>
          </p:cNvPr>
          <p:cNvPicPr>
            <a:picLocks noChangeAspect="1"/>
          </p:cNvPicPr>
          <p:nvPr/>
        </p:nvPicPr>
        <p:blipFill>
          <a:blip r:embed="rId3"/>
          <a:stretch>
            <a:fillRect/>
          </a:stretch>
        </p:blipFill>
        <p:spPr>
          <a:xfrm>
            <a:off x="-1579" y="-601"/>
            <a:ext cx="12238588" cy="6859201"/>
          </a:xfrm>
          <a:prstGeom prst="rect">
            <a:avLst/>
          </a:prstGeom>
        </p:spPr>
      </p:pic>
    </p:spTree>
    <p:extLst>
      <p:ext uri="{BB962C8B-B14F-4D97-AF65-F5344CB8AC3E}">
        <p14:creationId xmlns:p14="http://schemas.microsoft.com/office/powerpoint/2010/main" val="4058763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E78A3156AEE34186706796863BED9F" ma:contentTypeVersion="14" ma:contentTypeDescription="Create a new document." ma:contentTypeScope="" ma:versionID="6939df0e70b51038f5a22ce4e6768f2b">
  <xsd:schema xmlns:xsd="http://www.w3.org/2001/XMLSchema" xmlns:xs="http://www.w3.org/2001/XMLSchema" xmlns:p="http://schemas.microsoft.com/office/2006/metadata/properties" xmlns:ns2="b3a9bd36-1731-4f2c-9469-2cfb7b311d9b" xmlns:ns3="358f7a3d-63c9-4e18-bbb4-45f7e00d73a6" targetNamespace="http://schemas.microsoft.com/office/2006/metadata/properties" ma:root="true" ma:fieldsID="7926246247e44ae154397b7b0040c658" ns2:_="" ns3:_="">
    <xsd:import namespace="b3a9bd36-1731-4f2c-9469-2cfb7b311d9b"/>
    <xsd:import namespace="358f7a3d-63c9-4e18-bbb4-45f7e00d73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AutoKeyPoints" minOccurs="0"/>
                <xsd:element ref="ns3:MediaServiceKeyPoint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a9bd36-1731-4f2c-9469-2cfb7b311d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5d403fc-08de-4dfd-b62e-771cba5e1eb6}" ma:internalName="TaxCatchAll" ma:showField="CatchAllData" ma:web="b3a9bd36-1731-4f2c-9469-2cfb7b311d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58f7a3d-63c9-4e18-bbb4-45f7e00d73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f05262e-a288-4807-8600-2bb36c6ea508" ma:termSetId="09814cd3-568e-fe90-9814-8d621ff8fb84" ma:anchorId="fba54fb3-c3e1-fe81-a776-ca4b69148c4d" ma:open="true" ma:isKeyword="false">
      <xsd:complexType>
        <xsd:sequence>
          <xsd:element ref="pc:Terms" minOccurs="0" maxOccurs="1"/>
        </xsd:sequence>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3a9bd36-1731-4f2c-9469-2cfb7b311d9b">
      <UserInfo>
        <DisplayName>Shona Mitchell</DisplayName>
        <AccountId>20</AccountId>
        <AccountType/>
      </UserInfo>
      <UserInfo>
        <DisplayName>Karen Devin</DisplayName>
        <AccountId>23</AccountId>
        <AccountType/>
      </UserInfo>
    </SharedWithUsers>
    <TaxCatchAll xmlns="b3a9bd36-1731-4f2c-9469-2cfb7b311d9b" xsi:nil="true"/>
    <lcf76f155ced4ddcb4097134ff3c332f xmlns="358f7a3d-63c9-4e18-bbb4-45f7e00d73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B1BBEA-5007-4656-9CEC-05F347E2B0BC}">
  <ds:schemaRefs>
    <ds:schemaRef ds:uri="http://schemas.microsoft.com/sharepoint/v3/contenttype/forms"/>
  </ds:schemaRefs>
</ds:datastoreItem>
</file>

<file path=customXml/itemProps2.xml><?xml version="1.0" encoding="utf-8"?>
<ds:datastoreItem xmlns:ds="http://schemas.openxmlformats.org/officeDocument/2006/customXml" ds:itemID="{5555DA55-4257-4346-8CB3-597BD5769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a9bd36-1731-4f2c-9469-2cfb7b311d9b"/>
    <ds:schemaRef ds:uri="358f7a3d-63c9-4e18-bbb4-45f7e00d73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AEF4D3-907A-4F59-B41A-C0E3196380AD}">
  <ds:schemaRefs>
    <ds:schemaRef ds:uri="http://schemas.microsoft.com/office/2006/metadata/properties"/>
    <ds:schemaRef ds:uri="http://www.w3.org/2000/xmlns/"/>
    <ds:schemaRef ds:uri="b3a9bd36-1731-4f2c-9469-2cfb7b311d9b"/>
    <ds:schemaRef ds:uri="http://schemas.microsoft.com/office/infopath/2007/PartnerControls"/>
    <ds:schemaRef ds:uri="358f7a3d-63c9-4e18-bbb4-45f7e00d73a6"/>
  </ds:schemaRefs>
</ds:datastoreItem>
</file>

<file path=docProps/app.xml><?xml version="1.0" encoding="utf-8"?>
<Properties xmlns="http://schemas.openxmlformats.org/officeDocument/2006/extended-properties" xmlns:vt="http://schemas.openxmlformats.org/officeDocument/2006/docPropsVTypes">
  <TotalTime>23856</TotalTime>
  <Words>1643</Words>
  <Application>Microsoft Office PowerPoint</Application>
  <PresentationFormat>Widescreen</PresentationFormat>
  <Paragraphs>77</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adobe-caslon-pro</vt:lpstr>
      <vt:lpstr>Arial</vt:lpstr>
      <vt:lpstr>Avenir LT W01_55 Roman1475520</vt:lpstr>
      <vt:lpstr>Calibri</vt:lpstr>
      <vt:lpstr>Cambria Math</vt:lpstr>
      <vt:lpstr>Times New Roman</vt:lpstr>
      <vt:lpstr>Wingdings</vt:lpstr>
      <vt:lpstr>Office Theme</vt:lpstr>
      <vt:lpstr>SURF Awards Workshop </vt:lpstr>
      <vt:lpstr>SFHA</vt:lpstr>
      <vt:lpstr>Current priorities – Housing Supply</vt:lpstr>
      <vt:lpstr>Current priorities – Housing Bill</vt:lpstr>
      <vt:lpstr>Current priorities – Social Housing Net Zero &amp; Heat in Buildings Bill </vt:lpstr>
      <vt:lpstr>Via Scottish Government Working Groups: </vt:lpstr>
      <vt:lpstr>Housing &amp; Regeneration – Community Investment </vt:lpstr>
      <vt:lpstr>PowerPoint Presentation</vt:lpstr>
    </vt:vector>
  </TitlesOfParts>
  <Company>Scottish Federation of Housing Associations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Fitzhenry</dc:creator>
  <cp:lastModifiedBy>Annabel Pidgeon</cp:lastModifiedBy>
  <cp:revision>308</cp:revision>
  <cp:lastPrinted>2018-11-26T14:56:11Z</cp:lastPrinted>
  <dcterms:created xsi:type="dcterms:W3CDTF">2012-04-24T11:17:03Z</dcterms:created>
  <dcterms:modified xsi:type="dcterms:W3CDTF">2024-05-09T15:33:00Z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0x010100B8E78A3156AEE34186706796863BED9F</vt:lpwstr>
  </property>
  <property fmtid="{D5CDD505-2E9C-101B-9397-08002B2CF9AE}" pid="3" name="MediaServiceImageTags">
    <vt:lpwstr/>
  </property>
</Properties>
</file>