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259" r:id="rId7"/>
    <p:sldId id="264" r:id="rId8"/>
    <p:sldId id="265" r:id="rId9"/>
    <p:sldId id="261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2D8A"/>
    <a:srgbClr val="3E284C"/>
    <a:srgbClr val="55D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654"/>
  </p:normalViewPr>
  <p:slideViewPr>
    <p:cSldViewPr snapToGrid="0">
      <p:cViewPr varScale="1">
        <p:scale>
          <a:sx n="69" d="100"/>
          <a:sy n="69" d="100"/>
        </p:scale>
        <p:origin x="10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DA1F7-3C54-DC6E-50CE-4E0B6B963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C8E4AE-DEFF-1315-888A-179EC00F3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9142E-7853-8FAB-8578-1A0EA759C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9D1D-3358-8945-A565-FDBFB611D62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9FA67-428C-773B-3D50-4231E5B7C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99854-E9E7-E5AC-5099-82B939F5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111E-A0EC-DA4D-A8D6-7FF2F451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51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608B2-3254-87B1-EE1F-440AA915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2CE3D4-9429-E761-E3ED-CF53855B9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0D959-E12A-CE29-0DBE-228BD27B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9D1D-3358-8945-A565-FDBFB611D62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781B6-0A08-461A-4FEA-469AC3E6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1776A-41CA-7CAE-9B56-A417E229D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111E-A0EC-DA4D-A8D6-7FF2F451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9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11E26-0B94-7AF1-8B52-05D0472BC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1588F-1AF8-1E43-966B-BD0DBAFA7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934A5-A0BB-AA91-1522-81B9E2C50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9D1D-3358-8945-A565-FDBFB611D62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5318A-B8E2-B2D3-5F2F-E19D393E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464EF-9859-D789-9F5E-F5393F60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111E-A0EC-DA4D-A8D6-7FF2F451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7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56870-46F0-BC2F-3EB6-398DC47EE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B8658-AAB3-9355-445C-ACA4E2FA4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3EB6F-543E-3B1D-5CA5-56FA7865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9D1D-3358-8945-A565-FDBFB611D62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29033-8962-04FB-B23E-51792556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BDEB6-BB3C-C944-BDC1-33D13706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111E-A0EC-DA4D-A8D6-7FF2F451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1F5B-EF00-BD57-9B0F-365D148C5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18FEE-8989-D648-7E52-573FF27B8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AA4D7-3F5C-C8C3-6BFD-F12E74FB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9D1D-3358-8945-A565-FDBFB611D62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EE15-B9D3-2CC7-2022-E611CE1A4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F5702-E660-ACC8-E7A5-863E0E7C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111E-A0EC-DA4D-A8D6-7FF2F451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15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27C9F-0509-9080-5E66-D4975158E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E050A-5B0D-0FA7-98CA-037AAA6A9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823E84-E250-A02B-5607-9BF1C91B4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06FAE-8095-A5D8-2891-0EB5EA01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9D1D-3358-8945-A565-FDBFB611D62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4A682-175E-F5C6-425E-36B8E64E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AD339-ECC3-A32C-DF51-455229DB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111E-A0EC-DA4D-A8D6-7FF2F451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6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5A41-E467-A6A8-D6E9-74BB97695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E7420-C630-E001-0209-918294C5E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7FE16-983D-A816-6B95-D6B66C537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2D6AEA-9BFA-921F-C5A3-6005D3359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2C621F-3997-00FF-7D05-7DFCD27B49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CD0F63-5BAF-3D2C-3093-CD0FC5926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9D1D-3358-8945-A565-FDBFB611D62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A0EF2A-6F8F-F9AD-5E3A-4B81E7D8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9762C0-6D34-91C1-2969-017F438F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111E-A0EC-DA4D-A8D6-7FF2F451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4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7E52A-40B8-A5CC-A6D6-0C607B4F8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08605F-F525-1E2F-83AE-AE64648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9D1D-3358-8945-A565-FDBFB611D62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E89AFC-E6B2-C2E2-04C9-B54F5C878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98A32-CF13-67C1-FE21-D1D763F2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111E-A0EC-DA4D-A8D6-7FF2F451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4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D109A5-8238-B3A5-E2BC-F6D3504D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9D1D-3358-8945-A565-FDBFB611D62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A906C3-B9C0-24EA-E022-1280B9D4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00328-51AF-FDA2-CA33-3828D426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111E-A0EC-DA4D-A8D6-7FF2F451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19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94CAB-DDB4-7768-7CAB-30269D750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21BA2-2C8E-101B-FC1A-D4FE23CEA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70B42-5216-5AB0-9950-DA7C445A8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20B4C-4117-0802-75D5-7215C875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9D1D-3358-8945-A565-FDBFB611D62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7B038-B5E0-748A-6EB1-863BEFCB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B2C9D-8709-37C3-A145-F9B79996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111E-A0EC-DA4D-A8D6-7FF2F451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9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1D701-E60A-D4B7-5176-3DADD559D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DD59EE-A0A2-04F6-3662-C2CDA7268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B3EC4-D351-A582-19FE-22B0A57BF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88B17-4803-D935-C7B1-961905FCD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9D1D-3358-8945-A565-FDBFB611D62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A10AE-0581-5079-3E6C-8C9A648A1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43945-DAD5-0530-3D81-0B3D505D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111E-A0EC-DA4D-A8D6-7FF2F451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7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9F895-5C63-B335-A178-C7B0A6C2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3DE12-A3EC-51C8-B24F-AC424477C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C810F-3678-E1DA-8800-E3DE8CAE4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99D1D-3358-8945-A565-FDBFB611D62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9FC2D-A471-FFA3-ED79-0510B4209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A194-09FF-EF36-1CD5-D7C4403DE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7111E-A0EC-DA4D-A8D6-7FF2F451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4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surf.scot/surf-award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emma@surf.scot" TargetMode="External"/><Relationship Id="rId2" Type="http://schemas.openxmlformats.org/officeDocument/2006/relationships/hyperlink" Target="http://www.surf.scot/join-surf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surf.scot/even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rf.sco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5565" y="2136310"/>
            <a:ext cx="79504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/>
              <a:t>SURF Awards Shared</a:t>
            </a:r>
            <a:r>
              <a:rPr lang="en-GB" sz="2800" b="1" dirty="0"/>
              <a:t> </a:t>
            </a:r>
            <a:r>
              <a:rPr lang="en-GB" sz="3600" b="1" dirty="0"/>
              <a:t>Learning Workshop</a:t>
            </a:r>
          </a:p>
        </p:txBody>
      </p:sp>
      <p:sp>
        <p:nvSpPr>
          <p:cNvPr id="4" name="Rectangle 3"/>
          <p:cNvSpPr/>
          <p:nvPr/>
        </p:nvSpPr>
        <p:spPr>
          <a:xfrm>
            <a:off x="2673703" y="6109380"/>
            <a:ext cx="6923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Removing </a:t>
            </a: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barriers to employability</a:t>
            </a:r>
            <a:endParaRPr lang="en-GB" sz="36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" y="5687492"/>
            <a:ext cx="1164282" cy="1068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05964" cy="1729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43" y="3016611"/>
            <a:ext cx="4211406" cy="28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04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6602A44-C58E-03BC-7537-6C3EEBF6B0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6762084" cy="68580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8D2ABEE-4466-849B-D844-09B47956B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032" y="6212746"/>
            <a:ext cx="1698751" cy="5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280214" y="136942"/>
            <a:ext cx="7303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+mn-lt"/>
              </a:rPr>
              <a:t>Agenda</a:t>
            </a:r>
            <a:endParaRPr lang="en-GB" sz="48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825" y="1465957"/>
            <a:ext cx="118589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10:00	Registration and networking </a:t>
            </a:r>
            <a:endParaRPr lang="en-GB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10:30	Welcome and Introduction: 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Euan Leitch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Chief Executive, SURF</a:t>
            </a:r>
            <a:endParaRPr lang="en-GB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7995" indent="-467995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10:35	Presentation, WIN: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Nicola </a:t>
            </a:r>
            <a:r>
              <a:rPr lang="en-GB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McNaughtan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Stephen Barr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Routes to Work South</a:t>
            </a:r>
            <a:endParaRPr lang="en-GB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10:50	Presentation, Family Approach: 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Angela Campbell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Ruairidh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Gough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Fife </a:t>
            </a:r>
            <a:r>
              <a:rPr lang="en-GB" sz="24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Gingerbread</a:t>
            </a:r>
            <a:endParaRPr lang="en-GB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11:00	Questions and Comments with project representatives</a:t>
            </a:r>
            <a:endParaRPr lang="en-GB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11:30	Policy Panel Discussion: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John Devine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 homes</a:t>
            </a:r>
            <a:endParaRPr lang="en-GB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Graham Robertson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Working Rite</a:t>
            </a:r>
            <a:endParaRPr lang="en-GB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12:05	Summary, Thanks and What’s Next: 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Euan Leitch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and 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Emma Scott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Awards &amp; </a:t>
            </a:r>
            <a:r>
              <a:rPr lang="en-GB" sz="24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Communications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Manager, SURF</a:t>
            </a:r>
            <a:endParaRPr lang="en-GB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12:15	Close and Networking Lunch</a:t>
            </a:r>
            <a:endParaRPr lang="en-GB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975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C1CED1D-A4C0-76E1-9ED9-D33F728E0C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6762084" cy="685800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CE3EB4-E0B5-9DD4-20FF-83267DD4C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764" y="6227805"/>
            <a:ext cx="1698751" cy="5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932" y="5539865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Questions?</a:t>
            </a:r>
            <a:endParaRPr lang="en-GB" sz="36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12" y="979564"/>
            <a:ext cx="5855333" cy="390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19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2436" y="822881"/>
            <a:ext cx="8809946" cy="567492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Launch </a:t>
            </a:r>
            <a:r>
              <a:rPr lang="en-GB" sz="2400" dirty="0"/>
              <a:t>on </a:t>
            </a:r>
            <a:r>
              <a:rPr lang="en-GB" sz="2400" b="1" dirty="0" smtClean="0">
                <a:solidFill>
                  <a:srgbClr val="3E284C"/>
                </a:solidFill>
              </a:rPr>
              <a:t>Thursday </a:t>
            </a:r>
            <a:r>
              <a:rPr lang="en-GB" sz="2400" b="1" dirty="0" smtClean="0">
                <a:solidFill>
                  <a:srgbClr val="3E284C"/>
                </a:solidFill>
              </a:rPr>
              <a:t>5</a:t>
            </a:r>
            <a:r>
              <a:rPr lang="en-GB" sz="2400" b="1" baseline="30000" dirty="0" smtClean="0">
                <a:solidFill>
                  <a:srgbClr val="3E284C"/>
                </a:solidFill>
              </a:rPr>
              <a:t>th</a:t>
            </a:r>
            <a:r>
              <a:rPr lang="en-GB" sz="2400" b="1" dirty="0" smtClean="0">
                <a:solidFill>
                  <a:srgbClr val="3E284C"/>
                </a:solidFill>
              </a:rPr>
              <a:t> </a:t>
            </a:r>
            <a:r>
              <a:rPr lang="en-GB" sz="2400" b="1" dirty="0" smtClean="0">
                <a:solidFill>
                  <a:srgbClr val="3E284C"/>
                </a:solidFill>
              </a:rPr>
              <a:t>June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O</a:t>
            </a:r>
            <a:r>
              <a:rPr lang="en-GB" sz="2400" dirty="0" smtClean="0"/>
              <a:t>pen </a:t>
            </a:r>
            <a:r>
              <a:rPr lang="en-GB" sz="2400" dirty="0"/>
              <a:t>for applications until 5pm on </a:t>
            </a:r>
            <a:r>
              <a:rPr lang="en-GB" sz="2400" b="1" dirty="0">
                <a:solidFill>
                  <a:srgbClr val="3E284C"/>
                </a:solidFill>
              </a:rPr>
              <a:t>Monday </a:t>
            </a:r>
            <a:r>
              <a:rPr lang="en-GB" sz="2400" b="1" dirty="0" smtClean="0">
                <a:solidFill>
                  <a:srgbClr val="3E284C"/>
                </a:solidFill>
              </a:rPr>
              <a:t>7</a:t>
            </a:r>
            <a:r>
              <a:rPr lang="en-GB" sz="2400" b="1" baseline="30000" dirty="0" smtClean="0">
                <a:solidFill>
                  <a:srgbClr val="3E284C"/>
                </a:solidFill>
              </a:rPr>
              <a:t>th</a:t>
            </a:r>
            <a:r>
              <a:rPr lang="en-GB" sz="2400" b="1" dirty="0" smtClean="0">
                <a:solidFill>
                  <a:srgbClr val="3E284C"/>
                </a:solidFill>
              </a:rPr>
              <a:t> September</a:t>
            </a:r>
            <a:endParaRPr lang="en-GB" sz="2400" dirty="0">
              <a:solidFill>
                <a:srgbClr val="3E28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This year the 5 categories will be: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D92D8A"/>
                </a:solidFill>
              </a:rPr>
              <a:t>Community Led Regeneration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90D6"/>
                </a:solidFill>
              </a:rPr>
              <a:t>Removing Barriers to Employability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84BD56"/>
                </a:solidFill>
              </a:rPr>
              <a:t>Improving Scotland’s Places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E37B3A"/>
                </a:solidFill>
              </a:rPr>
              <a:t>Housing and Regeneration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F161A"/>
                </a:solidFill>
              </a:rPr>
              <a:t>Creative Regeneration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/>
              <a:t>Annual </a:t>
            </a:r>
            <a:r>
              <a:rPr lang="en-GB" sz="2400" b="1" dirty="0"/>
              <a:t>Awards Dinner </a:t>
            </a:r>
            <a:r>
              <a:rPr lang="en-GB" sz="2400" dirty="0"/>
              <a:t>at the Grand Central Hotel, </a:t>
            </a:r>
            <a:r>
              <a:rPr lang="en-GB" sz="2400" dirty="0" smtClean="0"/>
              <a:t>Glasgow - </a:t>
            </a:r>
            <a:r>
              <a:rPr lang="en-GB" sz="2400" b="1" dirty="0" smtClean="0">
                <a:solidFill>
                  <a:srgbClr val="3E284C"/>
                </a:solidFill>
              </a:rPr>
              <a:t>Thursday </a:t>
            </a:r>
            <a:r>
              <a:rPr lang="en-GB" sz="2400" b="1" dirty="0" smtClean="0">
                <a:solidFill>
                  <a:srgbClr val="3E284C"/>
                </a:solidFill>
              </a:rPr>
              <a:t>10th </a:t>
            </a:r>
            <a:r>
              <a:rPr lang="en-GB" sz="2400" b="1" dirty="0">
                <a:solidFill>
                  <a:srgbClr val="3E284C"/>
                </a:solidFill>
              </a:rPr>
              <a:t>December </a:t>
            </a:r>
            <a:endParaRPr lang="en-GB" sz="2400" dirty="0">
              <a:solidFill>
                <a:srgbClr val="3E284C"/>
              </a:solidFill>
            </a:endParaRPr>
          </a:p>
          <a:p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/>
              <a:t>Information </a:t>
            </a:r>
            <a:r>
              <a:rPr lang="en-GB" sz="2400" dirty="0"/>
              <a:t>will be available on the </a:t>
            </a:r>
            <a:r>
              <a:rPr lang="en-GB" sz="2400" dirty="0" smtClean="0"/>
              <a:t>SURF </a:t>
            </a:r>
            <a:r>
              <a:rPr lang="en-GB" sz="2400" dirty="0"/>
              <a:t>website at</a:t>
            </a:r>
            <a:r>
              <a:rPr lang="en-GB" sz="2400" dirty="0">
                <a:solidFill>
                  <a:schemeClr val="bg1"/>
                </a:solidFill>
              </a:rPr>
              <a:t>: </a:t>
            </a:r>
            <a:r>
              <a:rPr lang="en-GB" sz="2400" b="1" dirty="0" smtClean="0">
                <a:solidFill>
                  <a:schemeClr val="bg1"/>
                </a:solidFill>
                <a:hlinkClick r:id="rId2"/>
              </a:rPr>
              <a:t>https</a:t>
            </a:r>
            <a:r>
              <a:rPr lang="en-GB" sz="2400" b="1" dirty="0">
                <a:solidFill>
                  <a:schemeClr val="bg1"/>
                </a:solidFill>
                <a:hlinkClick r:id="rId2"/>
              </a:rPr>
              <a:t>://www.surf.scot/surf-awards</a:t>
            </a:r>
            <a:r>
              <a:rPr lang="en-GB" sz="2400" b="1" dirty="0">
                <a:hlinkClick r:id="rId2"/>
              </a:rPr>
              <a:t>/ </a:t>
            </a:r>
            <a:endParaRPr lang="en-GB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144" y="264561"/>
            <a:ext cx="3354184" cy="2027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82" y="2512291"/>
            <a:ext cx="3594508" cy="24384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6602A44-C58E-03BC-7537-6C3EEBF6B0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0" y="0"/>
            <a:ext cx="6762084" cy="685800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8D2ABEE-4466-849B-D844-09B47956B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2032" y="6212746"/>
            <a:ext cx="16987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62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66063" y="1104881"/>
            <a:ext cx="8839200" cy="51845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GB" sz="2000" dirty="0" smtClean="0">
                <a:latin typeface="+mj-lt"/>
              </a:rPr>
              <a:t>• </a:t>
            </a:r>
            <a:r>
              <a:rPr lang="en-GB" sz="2000" b="1" dirty="0">
                <a:latin typeface="+mj-lt"/>
              </a:rPr>
              <a:t>Reduced membership fee: </a:t>
            </a:r>
            <a:r>
              <a:rPr lang="en-GB" sz="2000" dirty="0">
                <a:latin typeface="+mj-lt"/>
              </a:rPr>
              <a:t>SURF membership is </a:t>
            </a:r>
            <a:r>
              <a:rPr lang="en-GB" sz="2000" b="1" dirty="0">
                <a:latin typeface="+mj-lt"/>
              </a:rPr>
              <a:t>only £50 </a:t>
            </a:r>
            <a:r>
              <a:rPr lang="en-GB" sz="2000" dirty="0">
                <a:latin typeface="+mj-lt"/>
              </a:rPr>
              <a:t>(plus VAT) for organisations and </a:t>
            </a:r>
            <a:r>
              <a:rPr lang="en-GB" sz="2000" b="1" dirty="0">
                <a:latin typeface="+mj-lt"/>
              </a:rPr>
              <a:t>only £20 </a:t>
            </a:r>
            <a:endParaRPr lang="en-GB" sz="2000" b="1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GB" sz="2000" dirty="0" smtClean="0">
                <a:latin typeface="+mj-lt"/>
              </a:rPr>
              <a:t>(</a:t>
            </a:r>
            <a:r>
              <a:rPr lang="en-GB" sz="2000" dirty="0">
                <a:latin typeface="+mj-lt"/>
              </a:rPr>
              <a:t>plus VAT) for community groups and individuals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+mj-lt"/>
              </a:rPr>
              <a:t>• </a:t>
            </a:r>
            <a:r>
              <a:rPr lang="en-GB" sz="2000" b="1" dirty="0">
                <a:latin typeface="+mj-lt"/>
              </a:rPr>
              <a:t>A free way to promote your </a:t>
            </a:r>
            <a:r>
              <a:rPr lang="en-GB" sz="2000" b="1" dirty="0" smtClean="0">
                <a:latin typeface="+mj-lt"/>
              </a:rPr>
              <a:t>organisation</a:t>
            </a:r>
          </a:p>
          <a:p>
            <a:pPr>
              <a:lnSpc>
                <a:spcPct val="150000"/>
              </a:lnSpc>
            </a:pPr>
            <a:r>
              <a:rPr lang="en-GB" sz="2000" dirty="0" smtClean="0">
                <a:latin typeface="+mj-lt"/>
              </a:rPr>
              <a:t>• </a:t>
            </a:r>
            <a:r>
              <a:rPr lang="en-GB" sz="2000" b="1" dirty="0">
                <a:latin typeface="+mj-lt"/>
              </a:rPr>
              <a:t>Influence decision </a:t>
            </a:r>
            <a:r>
              <a:rPr lang="en-GB" sz="2000" b="1" dirty="0" smtClean="0">
                <a:latin typeface="+mj-lt"/>
              </a:rPr>
              <a:t>makers</a:t>
            </a:r>
          </a:p>
          <a:p>
            <a:pPr>
              <a:lnSpc>
                <a:spcPct val="150000"/>
              </a:lnSpc>
            </a:pPr>
            <a:r>
              <a:rPr lang="en-GB" sz="2000" dirty="0" smtClean="0">
                <a:latin typeface="+mj-lt"/>
              </a:rPr>
              <a:t>• </a:t>
            </a:r>
            <a:r>
              <a:rPr lang="en-GB" sz="2000" b="1" dirty="0">
                <a:latin typeface="+mj-lt"/>
              </a:rPr>
              <a:t>Be in the </a:t>
            </a:r>
            <a:r>
              <a:rPr lang="en-GB" sz="2000" b="1" dirty="0" smtClean="0">
                <a:latin typeface="+mj-lt"/>
              </a:rPr>
              <a:t>know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latin typeface="+mj-lt"/>
              </a:rPr>
              <a:t>Further information on membership benefits and application forms are available at </a:t>
            </a:r>
            <a:r>
              <a:rPr lang="en-GB" sz="2000" dirty="0">
                <a:solidFill>
                  <a:schemeClr val="bg1"/>
                </a:solidFill>
                <a:latin typeface="+mj-lt"/>
              </a:rPr>
              <a:t>the SURF webpage: 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  <a:latin typeface="+mj-lt"/>
                <a:hlinkClick r:id="rId2"/>
              </a:rPr>
              <a:t>www.surf.scot/join-surf/</a:t>
            </a:r>
            <a:r>
              <a:rPr lang="en-GB" sz="20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+mj-lt"/>
              </a:rPr>
              <a:t>Or alternatively contact Emma Scott directly, </a:t>
            </a:r>
            <a:r>
              <a:rPr lang="en-GB" sz="2000" dirty="0" err="1" smtClean="0">
                <a:solidFill>
                  <a:schemeClr val="bg1"/>
                </a:solidFill>
                <a:latin typeface="+mj-lt"/>
                <a:hlinkClick r:id="rId3"/>
              </a:rPr>
              <a:t>emma@surf.scot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103784" y="488216"/>
            <a:ext cx="8969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Are you a member of SURF?</a:t>
            </a:r>
            <a:endParaRPr lang="en-GB" sz="3600" b="1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C1CED1D-A4C0-76E1-9ED9-D33F728E0C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6762084" cy="685800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CE3EB4-E0B5-9DD4-20FF-83267DD4C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2764" y="6227805"/>
            <a:ext cx="16987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66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2121" y="721360"/>
            <a:ext cx="8839200" cy="584462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/>
              <a:t>SURF Award Shared Learning Workshops </a:t>
            </a:r>
            <a:endParaRPr lang="en-GB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Housing led regeneration initiatives – 14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May (Edinburgh)</a:t>
            </a:r>
            <a:endParaRPr lang="en-GB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P</a:t>
            </a:r>
            <a:r>
              <a:rPr lang="en-GB" sz="2400" dirty="0" smtClean="0"/>
              <a:t>lace-based regeneration approaches </a:t>
            </a:r>
            <a:r>
              <a:rPr lang="en-GB" sz="2400" dirty="0" smtClean="0"/>
              <a:t>– </a:t>
            </a:r>
            <a:r>
              <a:rPr lang="en-GB" sz="2400" dirty="0" smtClean="0"/>
              <a:t>21</a:t>
            </a:r>
            <a:r>
              <a:rPr lang="en-GB" sz="2400" baseline="30000" dirty="0" smtClean="0"/>
              <a:t>st</a:t>
            </a:r>
            <a:r>
              <a:rPr lang="en-GB" sz="2400" dirty="0" smtClean="0"/>
              <a:t> May </a:t>
            </a:r>
            <a:r>
              <a:rPr lang="en-GB" sz="2400" dirty="0" smtClean="0"/>
              <a:t>(Glasgow)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Taking a creative approach to </a:t>
            </a:r>
            <a:r>
              <a:rPr lang="en-GB" sz="2400" dirty="0" smtClean="0"/>
              <a:t>regeneration – </a:t>
            </a:r>
            <a:r>
              <a:rPr lang="en-GB" sz="2400" dirty="0" smtClean="0"/>
              <a:t>28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May </a:t>
            </a:r>
            <a:r>
              <a:rPr lang="en-GB" sz="2400" dirty="0" smtClean="0"/>
              <a:t>(Glasgow)</a:t>
            </a:r>
          </a:p>
          <a:p>
            <a:endParaRPr lang="en-GB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/>
              <a:t>SURF Awards Launch </a:t>
            </a:r>
            <a:r>
              <a:rPr lang="en-GB" sz="2400" dirty="0" smtClean="0"/>
              <a:t>– </a:t>
            </a:r>
            <a:r>
              <a:rPr lang="en-GB" sz="2400" dirty="0"/>
              <a:t>4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</a:t>
            </a:r>
            <a:r>
              <a:rPr lang="en-GB" sz="2400" dirty="0" smtClean="0"/>
              <a:t>June (Online)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/>
              <a:t>SURF </a:t>
            </a:r>
            <a:r>
              <a:rPr lang="en-GB" sz="2400" b="1" dirty="0" smtClean="0"/>
              <a:t>Award Dinner – </a:t>
            </a:r>
            <a:r>
              <a:rPr lang="en-GB" sz="2400" dirty="0" smtClean="0"/>
              <a:t>10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</a:t>
            </a:r>
            <a:r>
              <a:rPr lang="en-GB" sz="2400" dirty="0" smtClean="0"/>
              <a:t>December (Glasgow) </a:t>
            </a:r>
          </a:p>
          <a:p>
            <a:endParaRPr lang="en-GB" sz="2400" dirty="0" smtClean="0"/>
          </a:p>
          <a:p>
            <a:r>
              <a:rPr lang="en-GB" sz="2400" dirty="0" smtClean="0"/>
              <a:t>For </a:t>
            </a:r>
            <a:r>
              <a:rPr lang="en-GB" sz="2400" dirty="0"/>
              <a:t>further information on these and other SURF event please visit: </a:t>
            </a:r>
          </a:p>
          <a:p>
            <a:pPr algn="ctr"/>
            <a:r>
              <a:rPr lang="en-GB" sz="2400" b="1" dirty="0">
                <a:hlinkClick r:id="rId2"/>
              </a:rPr>
              <a:t>https://surf.scot/events</a:t>
            </a:r>
            <a:r>
              <a:rPr lang="en-GB" sz="2400" b="1" dirty="0" smtClean="0">
                <a:hlinkClick r:id="rId2"/>
              </a:rPr>
              <a:t>/</a:t>
            </a:r>
            <a:r>
              <a:rPr lang="en-GB" sz="2400" b="1" dirty="0" smtClean="0"/>
              <a:t> 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-2280214" y="136942"/>
            <a:ext cx="7303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+mn-lt"/>
              </a:rPr>
              <a:t>Events</a:t>
            </a:r>
            <a:endParaRPr lang="en-GB" sz="4800" b="1" dirty="0">
              <a:latin typeface="+mn-lt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6602A44-C58E-03BC-7537-6C3EEBF6B0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6762084" cy="68580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8D2ABEE-4466-849B-D844-09B47956B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2032" y="6212746"/>
            <a:ext cx="16987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10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60" y="5687492"/>
            <a:ext cx="1164282" cy="10682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9522" y="553456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800" u="sng" dirty="0">
                <a:solidFill>
                  <a:srgbClr val="9DB9D3"/>
                </a:solidFill>
                <a:hlinkClick r:id="rId3"/>
              </a:rPr>
              <a:t>www.surf.scot</a:t>
            </a:r>
            <a:endParaRPr lang="en-GB" sz="4800" u="sng" dirty="0">
              <a:solidFill>
                <a:srgbClr val="9DB9D3"/>
              </a:solidFill>
            </a:endParaRP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dirty="0"/>
              <a:t>		</a:t>
            </a:r>
            <a:endParaRPr lang="en-GB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05964" cy="1729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188" y="2228243"/>
            <a:ext cx="4211406" cy="28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99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D4B7AE6-12F4-C245-86A0-50DFB041F9E1}" vid="{2DE078F2-A4C8-3342-A7CD-87B22022379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1224c0-6947-466b-8b74-22629ac99be5" xsi:nil="true"/>
    <lcf76f155ced4ddcb4097134ff3c332f xmlns="d80ab31c-a8cc-47fc-b9c6-cd6a7f0aca9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3DE4ED2152364D9DC0DF1966659876" ma:contentTypeVersion="11" ma:contentTypeDescription="Create a new document." ma:contentTypeScope="" ma:versionID="5cb4573410c49b9eab998c0f453a37f6">
  <xsd:schema xmlns:xsd="http://www.w3.org/2001/XMLSchema" xmlns:xs="http://www.w3.org/2001/XMLSchema" xmlns:p="http://schemas.microsoft.com/office/2006/metadata/properties" xmlns:ns2="d80ab31c-a8cc-47fc-b9c6-cd6a7f0aca97" xmlns:ns3="981224c0-6947-466b-8b74-22629ac99be5" targetNamespace="http://schemas.microsoft.com/office/2006/metadata/properties" ma:root="true" ma:fieldsID="c181826f56f5af69b4583947ed91f907" ns2:_="" ns3:_="">
    <xsd:import namespace="d80ab31c-a8cc-47fc-b9c6-cd6a7f0aca97"/>
    <xsd:import namespace="981224c0-6947-466b-8b74-22629ac99b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0ab31c-a8cc-47fc-b9c6-cd6a7f0aca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ef9d692-d7d9-4ce7-a718-92459797b0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1224c0-6947-466b-8b74-22629ac99be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2512edf-3256-463d-ab7d-d6b8f6cdc119}" ma:internalName="TaxCatchAll" ma:showField="CatchAllData" ma:web="981224c0-6947-466b-8b74-22629ac99b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66E8C6-B2A4-4DDC-88DF-73E551BE4F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277C38-79E5-481D-9D86-DF380FDD4ED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81224c0-6947-466b-8b74-22629ac99be5"/>
    <ds:schemaRef ds:uri="http://purl.org/dc/elements/1.1/"/>
    <ds:schemaRef ds:uri="http://schemas.microsoft.com/office/2006/metadata/properties"/>
    <ds:schemaRef ds:uri="http://schemas.microsoft.com/office/infopath/2007/PartnerControls"/>
    <ds:schemaRef ds:uri="d80ab31c-a8cc-47fc-b9c6-cd6a7f0aca9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89050B6-9D87-4805-B1BF-5DA98D2083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0ab31c-a8cc-47fc-b9c6-cd6a7f0aca97"/>
    <ds:schemaRef ds:uri="981224c0-6947-466b-8b74-22629ac99b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646</TotalTime>
  <Words>229</Words>
  <Application>Microsoft Office PowerPoint</Application>
  <PresentationFormat>Widescreen</PresentationFormat>
  <Paragraphs>54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Euan Leitch</dc:creator>
  <cp:lastModifiedBy>Emma</cp:lastModifiedBy>
  <cp:revision>29</cp:revision>
  <dcterms:created xsi:type="dcterms:W3CDTF">2023-02-09T16:37:13Z</dcterms:created>
  <dcterms:modified xsi:type="dcterms:W3CDTF">2026-05-01T08:56:30Z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0x010100163DE4ED2152364D9DC0DF1966659876</vt:lpwstr>
  </property>
</Properties>
</file>