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  <p:sldMasterId id="2147483826" r:id="rId2"/>
  </p:sldMasterIdLst>
  <p:notesMasterIdLst>
    <p:notesMasterId r:id="rId18"/>
  </p:notesMasterIdLst>
  <p:sldIdLst>
    <p:sldId id="256" r:id="rId3"/>
    <p:sldId id="269" r:id="rId4"/>
    <p:sldId id="281" r:id="rId5"/>
    <p:sldId id="273" r:id="rId6"/>
    <p:sldId id="272" r:id="rId7"/>
    <p:sldId id="288" r:id="rId8"/>
    <p:sldId id="267" r:id="rId9"/>
    <p:sldId id="291" r:id="rId10"/>
    <p:sldId id="289" r:id="rId11"/>
    <p:sldId id="290" r:id="rId12"/>
    <p:sldId id="292" r:id="rId13"/>
    <p:sldId id="284" r:id="rId14"/>
    <p:sldId id="285" r:id="rId15"/>
    <p:sldId id="271" r:id="rId16"/>
    <p:sldId id="28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E68"/>
    <a:srgbClr val="A0746E"/>
    <a:srgbClr val="CC9580"/>
    <a:srgbClr val="BCBC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11" autoAdjust="0"/>
    <p:restoredTop sz="94660"/>
  </p:normalViewPr>
  <p:slideViewPr>
    <p:cSldViewPr snapToGrid="0">
      <p:cViewPr varScale="1">
        <p:scale>
          <a:sx n="65" d="100"/>
          <a:sy n="65" d="100"/>
        </p:scale>
        <p:origin x="113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B2D43-E5D3-4693-96FE-202DF169410D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EA270A-B050-4211-B79A-02D6AF999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71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EA270A-B050-4211-B79A-02D6AF999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5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22DA5A-3F9F-4EA7-838D-B52B0DEC01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2263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953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247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8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295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515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170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984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1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72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5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637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226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35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598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679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068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359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9953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2714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8040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7412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707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8E49AF-6D9D-4239-820B-1912EA006983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221440-5688-40E5-8840-5921D2538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87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6B9F17-D2A9-4D5E-96CD-CEB8E6212D6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65039B-EE48-4869-8673-2FA8CF707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30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EB35AF-34E6-FDAB-5823-E10FFB66B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0793" y="316070"/>
            <a:ext cx="3115983" cy="1241823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12C32E91-D9F0-8AE5-C23A-D62BAB5530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172" y="5422949"/>
            <a:ext cx="4145115" cy="1241823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9456E62-CD83-A07C-3528-5588D242BD87}"/>
              </a:ext>
            </a:extLst>
          </p:cNvPr>
          <p:cNvSpPr txBox="1"/>
          <p:nvPr/>
        </p:nvSpPr>
        <p:spPr>
          <a:xfrm>
            <a:off x="921227" y="2048122"/>
            <a:ext cx="7228115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292E68"/>
                </a:solidFill>
              </a:rPr>
              <a:t>Midsteeple</a:t>
            </a:r>
            <a:r>
              <a:rPr lang="en-GB" sz="3600" b="1" dirty="0">
                <a:solidFill>
                  <a:srgbClr val="292E68"/>
                </a:solidFill>
              </a:rPr>
              <a:t> Quarter </a:t>
            </a:r>
            <a:br>
              <a:rPr lang="en-GB" sz="3600" b="1" dirty="0">
                <a:solidFill>
                  <a:srgbClr val="292E68"/>
                </a:solidFill>
              </a:rPr>
            </a:br>
            <a:r>
              <a:rPr lang="en-GB" sz="3600" b="1" dirty="0">
                <a:solidFill>
                  <a:srgbClr val="292E68"/>
                </a:solidFill>
              </a:rPr>
              <a:t>The Standard Building</a:t>
            </a:r>
          </a:p>
          <a:p>
            <a:endParaRPr lang="en-GB" sz="3600" b="1" dirty="0">
              <a:solidFill>
                <a:srgbClr val="292E68"/>
              </a:solidFill>
            </a:endParaRPr>
          </a:p>
          <a:p>
            <a:r>
              <a:rPr lang="en-GB" sz="3600" b="1" dirty="0">
                <a:solidFill>
                  <a:srgbClr val="292E68"/>
                </a:solidFill>
              </a:rPr>
              <a:t>SURF Awards</a:t>
            </a:r>
            <a:br>
              <a:rPr lang="en-GB" sz="3600" b="1" dirty="0">
                <a:solidFill>
                  <a:srgbClr val="292E68"/>
                </a:solidFill>
              </a:rPr>
            </a:br>
            <a:r>
              <a:rPr lang="en-GB" sz="3600" b="1" dirty="0">
                <a:solidFill>
                  <a:srgbClr val="292E68"/>
                </a:solidFill>
              </a:rPr>
              <a:t>Housing and Regeneration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sz="2400" dirty="0"/>
              <a:t/>
            </a:r>
            <a:br>
              <a:rPr lang="en-GB" sz="2400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70397F8-12C7-7474-01C8-752FCE7BD96D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198DAD-3876-2637-76A6-567F299F1203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392" y="2123768"/>
            <a:ext cx="1640486" cy="16404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52392A-66EA-F89D-C493-8B00A8DF01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2474" y="178163"/>
            <a:ext cx="2588319" cy="162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2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ED419-9582-35D8-DCF0-9ADD47A39D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9037BF-E5DB-FC38-44DA-50D7909A2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CB38070D-CE05-ACB5-8FCB-00CF02954A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172" y="5422949"/>
            <a:ext cx="4145115" cy="1241823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F13B1E0-BEA2-EB56-0469-766DD1E9C280}"/>
              </a:ext>
            </a:extLst>
          </p:cNvPr>
          <p:cNvSpPr txBox="1"/>
          <p:nvPr/>
        </p:nvSpPr>
        <p:spPr>
          <a:xfrm>
            <a:off x="1012381" y="1783303"/>
            <a:ext cx="755468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Our work is founded on three key principles: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local community taking the lead on redevelopment.  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repopulating the town centre by creating high-quality affordable housing on upper floors.   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dynamic, engaging street-level activity supporting a mixed and vibrant local economy.  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DE1BC36-FE55-E7D3-8751-7E5D161112AA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6B3FBC-B058-EE85-2114-7A61E72CEA27}"/>
              </a:ext>
            </a:extLst>
          </p:cNvPr>
          <p:cNvSpPr txBox="1"/>
          <p:nvPr/>
        </p:nvSpPr>
        <p:spPr>
          <a:xfrm>
            <a:off x="1012381" y="425145"/>
            <a:ext cx="60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About </a:t>
            </a:r>
            <a:r>
              <a:rPr lang="en-GB" sz="3600" b="1" dirty="0" err="1">
                <a:solidFill>
                  <a:srgbClr val="292E68"/>
                </a:solidFill>
              </a:rPr>
              <a:t>Midsteeple</a:t>
            </a:r>
            <a:r>
              <a:rPr lang="en-GB" sz="3600" b="1" dirty="0">
                <a:solidFill>
                  <a:srgbClr val="292E68"/>
                </a:solidFill>
              </a:rPr>
              <a:t> Quarter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333D2F7-6AEE-FFDB-35ED-36FBCEDF9885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8317" y="4396620"/>
            <a:ext cx="3363687" cy="224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26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F339B-A6B6-44BC-F9BD-370FC2A5E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67664C-9BD8-2F94-D8E8-75F0EFD11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D3915585-E4C0-D8B9-C4F8-A5E70E8999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089" y="5232573"/>
            <a:ext cx="4770380" cy="1429145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46ADD67A-F7ED-1E45-A2CC-23B116DEE4F2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95A0EF-B9C1-1050-81B4-3C7F283DBD5F}"/>
              </a:ext>
            </a:extLst>
          </p:cNvPr>
          <p:cNvSpPr txBox="1"/>
          <p:nvPr/>
        </p:nvSpPr>
        <p:spPr>
          <a:xfrm>
            <a:off x="933722" y="241332"/>
            <a:ext cx="7685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Timeline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45E9AC-2D76-F52F-9D9D-5BBA42BD6CCE}"/>
              </a:ext>
            </a:extLst>
          </p:cNvPr>
          <p:cNvSpPr txBox="1"/>
          <p:nvPr/>
        </p:nvSpPr>
        <p:spPr>
          <a:xfrm>
            <a:off x="446313" y="1323139"/>
            <a:ext cx="76853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/>
            </a:r>
            <a:br>
              <a:rPr lang="en-GB" sz="1600" b="1" dirty="0"/>
            </a:b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7FEB68-AC78-7CBA-8C6D-C5B4B0386EE3}"/>
              </a:ext>
            </a:extLst>
          </p:cNvPr>
          <p:cNvSpPr txBox="1"/>
          <p:nvPr/>
        </p:nvSpPr>
        <p:spPr>
          <a:xfrm>
            <a:off x="820691" y="1073001"/>
            <a:ext cx="731093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2012 Stove Network formed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2013-18 Community building, responding to decline of High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2018 Community Benefit Society formed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2018 Asset Transfer of 135-9 High Street from D&amp;G Council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2018-20 Pop up events at 135-9 High 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2020 Purchased 113-5 and 117-19 High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2021 Purchased 109 High St/51 Bank St and 111 High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2021 – 2024  Construction of the Standard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November 2024 Building Complete, tenants move in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2025 Win Surf Award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2026 Feasibility Study begins on 111, 113-5 and 117-9 High St</a:t>
            </a:r>
          </a:p>
        </p:txBody>
      </p:sp>
    </p:spTree>
    <p:extLst>
      <p:ext uri="{BB962C8B-B14F-4D97-AF65-F5344CB8AC3E}">
        <p14:creationId xmlns:p14="http://schemas.microsoft.com/office/powerpoint/2010/main" val="21819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94F31-D19B-40D1-48D9-B442F805F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EC1C44-7F1B-BA0B-210A-05560593B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83C549EC-3949-266F-3831-B6E483C3DD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089" y="5232573"/>
            <a:ext cx="4770380" cy="1429145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2F86C34-08CC-B647-BE83-326D9ADEA22F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4B591C-B26F-5DD6-9473-B43EF7823F1A}"/>
              </a:ext>
            </a:extLst>
          </p:cNvPr>
          <p:cNvSpPr txBox="1"/>
          <p:nvPr/>
        </p:nvSpPr>
        <p:spPr>
          <a:xfrm>
            <a:off x="825158" y="107079"/>
            <a:ext cx="7685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Our Community Owned Buildings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4EE104-3D8D-46CF-4B44-36EFCD906225}"/>
              </a:ext>
            </a:extLst>
          </p:cNvPr>
          <p:cNvSpPr txBox="1"/>
          <p:nvPr/>
        </p:nvSpPr>
        <p:spPr>
          <a:xfrm>
            <a:off x="825158" y="1151340"/>
            <a:ext cx="76853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>
                <a:solidFill>
                  <a:srgbClr val="292E68"/>
                </a:solidFill>
              </a:rPr>
              <a:t>109 High Street/51 Bank Street </a:t>
            </a:r>
            <a:r>
              <a:rPr lang="en-GB" sz="1600" dirty="0"/>
              <a:t>planning permission for residential flats on upper floors, being used as meanwhile retail space on ground floor. </a:t>
            </a:r>
          </a:p>
          <a:p>
            <a:endParaRPr lang="en-GB" sz="1600" dirty="0"/>
          </a:p>
          <a:p>
            <a: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111 High Street (Flourish)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in meanwhile use for retail space on ground floor and social enterprise office space on first floor.</a:t>
            </a: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73FA7C-EBD2-3CA1-9496-12AED6ED3E76}"/>
              </a:ext>
            </a:extLst>
          </p:cNvPr>
          <p:cNvSpPr txBox="1"/>
          <p:nvPr/>
        </p:nvSpPr>
        <p:spPr>
          <a:xfrm>
            <a:off x="825160" y="2961476"/>
            <a:ext cx="7516587" cy="2062103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117-119 High Street (The Press/Printworks)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in meanwhile use for retail and pop-up events </a:t>
            </a:r>
          </a:p>
          <a:p>
            <a: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113-115 High Street (The Smithy)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in meanwhile use for retail space</a:t>
            </a:r>
          </a:p>
          <a:p>
            <a: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1600" b="1" dirty="0">
                <a:solidFill>
                  <a:srgbClr val="292E68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dirty="0">
                <a:solidFill>
                  <a:srgbClr val="292E68"/>
                </a:solidFill>
              </a:rPr>
              <a:t>135-139 High Street (The Standard) </a:t>
            </a:r>
            <a:r>
              <a:rPr lang="en-GB" sz="1600" dirty="0"/>
              <a:t>completed November 2024, seven homes for mid-market rent, plus a mix of enterprise, community, meeting, event and office space.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Picture 14" descr="A collage of buildings with a few shops&#10;&#10;AI-generated content may be incorrect.">
            <a:extLst>
              <a:ext uri="{FF2B5EF4-FFF2-40B4-BE49-F238E27FC236}">
                <a16:creationId xmlns:a16="http://schemas.microsoft.com/office/drawing/2014/main" id="{7EA13A05-C489-C45F-EB89-8418B23421E1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367" y="5279379"/>
            <a:ext cx="2356888" cy="1382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26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AFA90A-0190-C7CB-32E2-C136F388B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99E073-9E22-1E0A-9E55-0422A557FE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E0C0EC7-0ABA-CFF7-429E-643FD75EC764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F88B9C-ADF9-2E26-9202-0B9B7471D4EC}"/>
              </a:ext>
            </a:extLst>
          </p:cNvPr>
          <p:cNvSpPr txBox="1"/>
          <p:nvPr/>
        </p:nvSpPr>
        <p:spPr>
          <a:xfrm>
            <a:off x="674923" y="290761"/>
            <a:ext cx="7010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292E68"/>
                </a:solidFill>
              </a:rPr>
              <a:t>The Standard Building</a:t>
            </a:r>
            <a:br>
              <a:rPr lang="en-GB" sz="3600" b="1" dirty="0">
                <a:solidFill>
                  <a:srgbClr val="292E68"/>
                </a:solidFill>
              </a:rPr>
            </a:br>
            <a:endParaRPr lang="en-GB" sz="3600" b="1" dirty="0">
              <a:solidFill>
                <a:srgbClr val="292E68"/>
              </a:solidFill>
            </a:endParaRPr>
          </a:p>
        </p:txBody>
      </p:sp>
      <p:pic>
        <p:nvPicPr>
          <p:cNvPr id="3" name="MSQ SURF ENTRY VIDEOv2">
            <a:hlinkClick r:id="" action="ppaction://media"/>
            <a:extLst>
              <a:ext uri="{FF2B5EF4-FFF2-40B4-BE49-F238E27FC236}">
                <a16:creationId xmlns:a16="http://schemas.microsoft.com/office/drawing/2014/main" id="{04C8CCBB-B65A-FCEB-5A5D-94D484E762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4751" y="1307690"/>
            <a:ext cx="7381436" cy="415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5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0630FA9F-8D59-D89B-9776-1ED9DE820B1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" y="153163"/>
            <a:ext cx="1934935" cy="1215164"/>
          </a:xfrm>
          <a:prstGeom prst="rect">
            <a:avLst/>
          </a:prstGeom>
        </p:spPr>
      </p:pic>
      <p:pic>
        <p:nvPicPr>
          <p:cNvPr id="7" name="Picture 6" descr="A building and tree with windows&#10;&#10;AI-generated content may be incorrect.">
            <a:extLst>
              <a:ext uri="{FF2B5EF4-FFF2-40B4-BE49-F238E27FC236}">
                <a16:creationId xmlns:a16="http://schemas.microsoft.com/office/drawing/2014/main" id="{91782D5E-CCF1-0E73-E077-215C547FC313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277" y="376811"/>
            <a:ext cx="1722665" cy="9005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6643B3-F9EB-B14C-6BF0-BB194C8AB9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7066" y="376809"/>
            <a:ext cx="2690785" cy="33342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42AFD1-B9EC-FFED-B026-E660960C3C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3942" y="3824849"/>
            <a:ext cx="3613909" cy="25536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8164ECA-B4C6-F98C-8E27-7A988F9BB67F}"/>
              </a:ext>
            </a:extLst>
          </p:cNvPr>
          <p:cNvSpPr txBox="1"/>
          <p:nvPr/>
        </p:nvSpPr>
        <p:spPr>
          <a:xfrm>
            <a:off x="190393" y="1501002"/>
            <a:ext cx="5039976" cy="5655394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defTabSz="685800">
              <a:defRPr/>
            </a:pPr>
            <a:r>
              <a:rPr lang="en-GB" sz="1600" b="1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</a:rPr>
              <a:t>COMMUNITY LED HOUSING ENABLER</a:t>
            </a:r>
          </a:p>
          <a:p>
            <a:pPr defTabSz="685800">
              <a:defRPr/>
            </a:pPr>
            <a:endParaRPr lang="en-GB" sz="1600" b="1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</a:rPr>
              <a:t>Longterm support to planning and delivery of locally affordable Community Led Housing and Regeneration</a:t>
            </a:r>
          </a:p>
          <a:p>
            <a:pPr defTabSz="685800">
              <a:defRPr/>
            </a:pPr>
            <a:endParaRPr lang="en-US" sz="1600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  <a:sym typeface="Calibri"/>
              </a:rPr>
              <a:t>Evidencing of most acute housing need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  <a:sym typeface="Calibri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</a:rPr>
              <a:t>Community-led Place Planning and Permanently Locked Community-Asset Ownership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</a:rPr>
              <a:t>Delivery focus on Housing Innovation – new build and empty homes/vacant buildings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</a:rPr>
              <a:t>Supporting Empowered, Resilient Communities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b="1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defTabSz="685800">
              <a:defRPr/>
            </a:pPr>
            <a:r>
              <a:rPr lang="en-US" sz="1600" b="1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</a:rPr>
              <a:t>KEY STRATEGIC PARTNER IN SOUTHERN SCOTLAND</a:t>
            </a:r>
          </a:p>
          <a:p>
            <a:pPr defTabSz="685800">
              <a:defRPr/>
            </a:pPr>
            <a:endParaRPr lang="en-US" sz="1600" b="1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 panose="020F0302020204030204" pitchFamily="34" charset="0"/>
              </a:rPr>
              <a:t>Trusted Regional delivery and housing stakeholder with National reach and impact</a:t>
            </a:r>
          </a:p>
          <a:p>
            <a:pPr defTabSz="685800">
              <a:defRPr/>
            </a:pPr>
            <a:endParaRPr lang="en-US" sz="1600" b="1" dirty="0">
              <a:solidFill>
                <a:prstClr val="black">
                  <a:lumMod val="65000"/>
                  <a:lumOff val="35000"/>
                </a:prstClr>
              </a:solidFill>
              <a:latin typeface="Aptos" panose="02110004020202020204"/>
              <a:cs typeface="Calibri Light" panose="020F0302020204030204" pitchFamily="34" charset="0"/>
            </a:endParaRPr>
          </a:p>
          <a:p>
            <a:pPr defTabSz="685800">
              <a:defRPr/>
            </a:pPr>
            <a:r>
              <a:rPr lang="en-US" sz="1350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  <a:cs typeface="Calibri Light"/>
              </a:rPr>
              <a:t>  </a:t>
            </a:r>
          </a:p>
          <a:p>
            <a:pPr defTabSz="685800">
              <a:defRPr/>
            </a:pPr>
            <a:endParaRPr lang="en-GB" sz="1350" dirty="0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82291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661B4E-ED18-7916-7CD1-764CCF662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AFC04F-0C27-18CB-65A3-A30705B66D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847" b="-2"/>
          <a:stretch>
            <a:fillRect/>
          </a:stretch>
        </p:blipFill>
        <p:spPr>
          <a:xfrm>
            <a:off x="4921519" y="4187951"/>
            <a:ext cx="3764998" cy="20108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0F6776-4858-1EAD-5BF4-5649DD9307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989" r="-2" b="12989"/>
          <a:stretch>
            <a:fillRect/>
          </a:stretch>
        </p:blipFill>
        <p:spPr>
          <a:xfrm>
            <a:off x="4921519" y="124129"/>
            <a:ext cx="3764998" cy="39668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CA2609-A102-EE3C-F5D5-F6F08EB2337E}"/>
              </a:ext>
            </a:extLst>
          </p:cNvPr>
          <p:cNvSpPr txBox="1"/>
          <p:nvPr/>
        </p:nvSpPr>
        <p:spPr>
          <a:xfrm>
            <a:off x="2286" y="6295773"/>
            <a:ext cx="9141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b="1" dirty="0">
                <a:solidFill>
                  <a:prstClr val="black">
                    <a:lumMod val="65000"/>
                    <a:lumOff val="35000"/>
                  </a:prstClr>
                </a:solidFill>
                <a:latin typeface="Aptos" panose="02110004020202020204"/>
              </a:rPr>
              <a:t>Community Led Housing at the core of Town Centre Regeneration and Place-making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A96C49-6123-5987-92A0-CEC664BA74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576" y="124130"/>
            <a:ext cx="3455532" cy="29250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5E8E9E-1323-81E3-0F99-50140ACE94C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107" r="10759" b="-1"/>
          <a:stretch>
            <a:fillRect/>
          </a:stretch>
        </p:blipFill>
        <p:spPr>
          <a:xfrm>
            <a:off x="916577" y="3177353"/>
            <a:ext cx="3455532" cy="302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02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0CC9F-1CFE-4E3B-791A-D4893F07F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4BD1A45C-5D9B-3D0F-BE6C-C29439848CA6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" y="153163"/>
            <a:ext cx="1934935" cy="1215164"/>
          </a:xfrm>
          <a:prstGeom prst="rect">
            <a:avLst/>
          </a:prstGeom>
        </p:spPr>
      </p:pic>
      <p:pic>
        <p:nvPicPr>
          <p:cNvPr id="7" name="Picture 6" descr="A building and tree with windows&#10;&#10;AI-generated content may be incorrect.">
            <a:extLst>
              <a:ext uri="{FF2B5EF4-FFF2-40B4-BE49-F238E27FC236}">
                <a16:creationId xmlns:a16="http://schemas.microsoft.com/office/drawing/2014/main" id="{FA42B260-D0CC-18EC-D923-B4218A92C5F8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277" y="376811"/>
            <a:ext cx="1722665" cy="9005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9454F5-9F36-3DB3-1344-5406CA41FF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2546" y="521209"/>
            <a:ext cx="1678907" cy="6647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CBE8AB-C15E-0B4E-DE22-A22F4C745AFE}"/>
              </a:ext>
            </a:extLst>
          </p:cNvPr>
          <p:cNvSpPr txBox="1"/>
          <p:nvPr/>
        </p:nvSpPr>
        <p:spPr>
          <a:xfrm>
            <a:off x="53232" y="1277358"/>
            <a:ext cx="9090768" cy="6394058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defTabSz="685800">
              <a:defRPr/>
            </a:pPr>
            <a:r>
              <a:rPr lang="en-GB" sz="1600" b="1" dirty="0">
                <a:latin typeface="Aptos" panose="02110004020202020204"/>
              </a:rPr>
              <a:t>SOSCH COLLABORATION WITH MSQ</a:t>
            </a:r>
          </a:p>
          <a:p>
            <a:pPr defTabSz="685800">
              <a:defRPr/>
            </a:pPr>
            <a:endParaRPr lang="en-GB" sz="1600" b="1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Engagement from 2017 in support of Community Consultation, Acquisition Strategy, Liaison with Key Stakeholders, Business Planning and overall consideration of Housing Model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Early-stage development of proposals in support of Community Asset Transfer of the Bakers-Oven and Co-Design of Housing Strategy aligned to community asset ownership 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714375" lvl="1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b="1" dirty="0">
                <a:latin typeface="Aptos" panose="02110004020202020204"/>
                <a:cs typeface="Calibri Light" panose="020F0302020204030204" pitchFamily="34" charset="0"/>
              </a:rPr>
              <a:t>COULD MSQ LEAD ON A GROUNDBREAKING MODEL OF URBAN COMMUNITY-LED HOUSING?</a:t>
            </a:r>
          </a:p>
          <a:p>
            <a:pPr lvl="1" defTabSz="685800"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Assessment of Housing Need profile within Dumfries Town Centre – urban repopulation! </a:t>
            </a:r>
          </a:p>
          <a:p>
            <a:pPr marL="714375" lvl="1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Ongoing assessment via Register of Interest and SOSCH research into Key Worker Housing Demand </a:t>
            </a:r>
          </a:p>
          <a:p>
            <a:pPr marL="714375" lvl="1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The Standard development mix responded to profile of local need – mainly 2 bed apartments 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Support to funding strategy and business planning for housing in Phase One 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Support to post-completion – Housing Allocations, Future Management Strategy and Tenure – Mid-market Rent, priority to Key Workers 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r>
              <a:rPr lang="en-US" sz="1600" dirty="0">
                <a:latin typeface="Aptos" panose="02110004020202020204"/>
                <a:cs typeface="Calibri Light" panose="020F0302020204030204" pitchFamily="34" charset="0"/>
              </a:rPr>
              <a:t>Continued collaboration towards future phases </a:t>
            </a: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dirty="0">
              <a:latin typeface="Aptos" panose="02110004020202020204"/>
              <a:cs typeface="Calibri Light" panose="020F0302020204030204" pitchFamily="34" charset="0"/>
            </a:endParaRPr>
          </a:p>
          <a:p>
            <a:pPr marL="257175" indent="-257175" defTabSz="685800">
              <a:buFont typeface="Arial" panose="020B0604020202020204" pitchFamily="34" charset="0"/>
              <a:buChar char="•"/>
              <a:defRPr/>
            </a:pPr>
            <a:endParaRPr lang="en-US" sz="1600" b="1" dirty="0">
              <a:latin typeface="Aptos" panose="02110004020202020204"/>
              <a:cs typeface="Calibri Light" panose="020F0302020204030204" pitchFamily="34" charset="0"/>
            </a:endParaRPr>
          </a:p>
          <a:p>
            <a:pPr defTabSz="685800">
              <a:defRPr/>
            </a:pPr>
            <a:r>
              <a:rPr lang="en-US" sz="1350" dirty="0">
                <a:latin typeface="Aptos" panose="02110004020202020204"/>
                <a:cs typeface="Calibri Light"/>
              </a:rPr>
              <a:t>  </a:t>
            </a:r>
          </a:p>
          <a:p>
            <a:pPr defTabSz="685800">
              <a:defRPr/>
            </a:pPr>
            <a:endParaRPr lang="en-GB" sz="1350" dirty="0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39189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13056-2A44-F3A5-FCE6-D848C0B37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191CF990-3782-5F36-218A-DAC810DF902B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" y="153163"/>
            <a:ext cx="1934935" cy="1215164"/>
          </a:xfrm>
          <a:prstGeom prst="rect">
            <a:avLst/>
          </a:prstGeom>
        </p:spPr>
      </p:pic>
      <p:pic>
        <p:nvPicPr>
          <p:cNvPr id="7" name="Picture 6" descr="A building and tree with windows&#10;&#10;AI-generated content may be incorrect.">
            <a:extLst>
              <a:ext uri="{FF2B5EF4-FFF2-40B4-BE49-F238E27FC236}">
                <a16:creationId xmlns:a16="http://schemas.microsoft.com/office/drawing/2014/main" id="{4EAB60DF-EA7D-6C8A-E522-911DA05B4771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277" y="376811"/>
            <a:ext cx="1722665" cy="9005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B7ED4D-CBD3-274D-4A84-C5965A2505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01006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96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974AE-3F61-C0CE-9CDA-65D1B76605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511D7287-E2F6-D4B1-E74E-3ED778947010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" y="153163"/>
            <a:ext cx="1934935" cy="1215164"/>
          </a:xfrm>
          <a:prstGeom prst="rect">
            <a:avLst/>
          </a:prstGeom>
        </p:spPr>
      </p:pic>
      <p:pic>
        <p:nvPicPr>
          <p:cNvPr id="7" name="Picture 6" descr="A building and tree with windows&#10;&#10;AI-generated content may be incorrect.">
            <a:extLst>
              <a:ext uri="{FF2B5EF4-FFF2-40B4-BE49-F238E27FC236}">
                <a16:creationId xmlns:a16="http://schemas.microsoft.com/office/drawing/2014/main" id="{F4EC742E-BC8B-78A3-20C4-350CF3BB351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277" y="376811"/>
            <a:ext cx="1722665" cy="900547"/>
          </a:xfrm>
          <a:prstGeom prst="rect">
            <a:avLst/>
          </a:prstGeom>
        </p:spPr>
      </p:pic>
      <p:pic>
        <p:nvPicPr>
          <p:cNvPr id="2" name="Picture 1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459B3902-31E6-AF81-B574-FF73015473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754" y="1501006"/>
            <a:ext cx="2959852" cy="4788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570CD6-1C3A-D91D-5AA3-7D0F2B4893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2993" y="1927081"/>
            <a:ext cx="4038806" cy="43900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BD15A7-AFF8-0966-99D3-B0E75598AD77}"/>
              </a:ext>
            </a:extLst>
          </p:cNvPr>
          <p:cNvSpPr txBox="1"/>
          <p:nvPr/>
        </p:nvSpPr>
        <p:spPr>
          <a:xfrm>
            <a:off x="3877056" y="411585"/>
            <a:ext cx="4965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Community Led Housing Alliance </a:t>
            </a:r>
          </a:p>
        </p:txBody>
      </p:sp>
    </p:spTree>
    <p:extLst>
      <p:ext uri="{BB962C8B-B14F-4D97-AF65-F5344CB8AC3E}">
        <p14:creationId xmlns:p14="http://schemas.microsoft.com/office/powerpoint/2010/main" val="425613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BEBFCF-A272-3EA0-6B27-4B2EAC5BB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F04178C2-CF68-E1DB-B6A6-5C421CC9706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" y="153163"/>
            <a:ext cx="1934935" cy="1215164"/>
          </a:xfrm>
          <a:prstGeom prst="rect">
            <a:avLst/>
          </a:prstGeom>
        </p:spPr>
      </p:pic>
      <p:pic>
        <p:nvPicPr>
          <p:cNvPr id="7" name="Picture 6" descr="A building and tree with windows&#10;&#10;AI-generated content may be incorrect.">
            <a:extLst>
              <a:ext uri="{FF2B5EF4-FFF2-40B4-BE49-F238E27FC236}">
                <a16:creationId xmlns:a16="http://schemas.microsoft.com/office/drawing/2014/main" id="{BD75E6D3-740A-4F2F-2833-DC066A47C51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277" y="376811"/>
            <a:ext cx="1722665" cy="900547"/>
          </a:xfrm>
          <a:prstGeom prst="rect">
            <a:avLst/>
          </a:prstGeom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A201A57E-1F56-F795-50AF-8B05015B3A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958" y="1368327"/>
            <a:ext cx="3777122" cy="52234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8D737F-93AF-29F7-05FD-DAFB1305F5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1368327"/>
            <a:ext cx="3703235" cy="36974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21F4E4-5AAA-C326-1DDC-503E02022946}"/>
              </a:ext>
            </a:extLst>
          </p:cNvPr>
          <p:cNvSpPr txBox="1"/>
          <p:nvPr/>
        </p:nvSpPr>
        <p:spPr>
          <a:xfrm>
            <a:off x="3877056" y="411585"/>
            <a:ext cx="4965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Community Led Housing Alliance </a:t>
            </a:r>
          </a:p>
        </p:txBody>
      </p:sp>
    </p:spTree>
    <p:extLst>
      <p:ext uri="{BB962C8B-B14F-4D97-AF65-F5344CB8AC3E}">
        <p14:creationId xmlns:p14="http://schemas.microsoft.com/office/powerpoint/2010/main" val="372361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D5010E-1F94-0A08-55B2-0B7C88CBB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BE7159C-F359-A149-07F0-412A0B541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B88E5697-C70D-B24E-B260-19381E7EB5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172" y="5422949"/>
            <a:ext cx="4145115" cy="1241823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5F1D587-98DC-C23B-C581-6D407729B173}"/>
              </a:ext>
            </a:extLst>
          </p:cNvPr>
          <p:cNvSpPr txBox="1"/>
          <p:nvPr/>
        </p:nvSpPr>
        <p:spPr>
          <a:xfrm>
            <a:off x="876302" y="1360298"/>
            <a:ext cx="722811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living on the High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Overcoming design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Acting as a catalyst for other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Housing +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New landlord, partnership with Homes for Good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Accessible and flexible events 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Supporting young people into enterprise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staff team, supported by volunteers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than just a building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Changing attitudes about what’s possible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E7A9998-9122-8A13-B12F-9AD07DEFA9BC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A86C58-3E26-9EA8-A7F7-DF23709F917C}"/>
              </a:ext>
            </a:extLst>
          </p:cNvPr>
          <p:cNvSpPr txBox="1"/>
          <p:nvPr/>
        </p:nvSpPr>
        <p:spPr>
          <a:xfrm>
            <a:off x="936173" y="529304"/>
            <a:ext cx="60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Setting the Standard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B14EF-CACF-F84E-1E9C-EF33B4FB4C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585" y="4375943"/>
            <a:ext cx="3365284" cy="224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79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9D4F1-E64F-F034-2C74-9BF3B7605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8102B3-BF16-A156-3E7A-1BD09EC84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11EEE0C3-A389-03DC-448B-D909DEC6DD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768" y="5072818"/>
            <a:ext cx="4145115" cy="1241823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BC9AD09-2A66-50DE-6580-421C1059E342}"/>
              </a:ext>
            </a:extLst>
          </p:cNvPr>
          <p:cNvSpPr txBox="1"/>
          <p:nvPr/>
        </p:nvSpPr>
        <p:spPr>
          <a:xfrm>
            <a:off x="876302" y="1360298"/>
            <a:ext cx="806198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Protracted Snagging and defect period (heating challenges)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Risk management, landlord responsibilities, without large capital reserves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Town centre living, critical mass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Revenue vs Capital, small staff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Break even vs profit, high costs of insurance and business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Managing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Funder ‘fatigue’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44C1643-29BE-CAC8-0402-211861A3BE58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6BB02F-27BB-F492-0F52-1A5D60A2949F}"/>
              </a:ext>
            </a:extLst>
          </p:cNvPr>
          <p:cNvSpPr txBox="1"/>
          <p:nvPr/>
        </p:nvSpPr>
        <p:spPr>
          <a:xfrm>
            <a:off x="936173" y="529304"/>
            <a:ext cx="60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Overcoming Challenges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EA8D07-6DE2-00F9-D30B-F68D8A96C4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8343" y="4455485"/>
            <a:ext cx="1859154" cy="1859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16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74E05B-FAC0-4109-5347-CC00649DE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3DCC29-458F-334C-3D8D-8FA68F5B44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AD5BFFA9-AF6B-41EF-3DEA-A5D501D168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172" y="5422949"/>
            <a:ext cx="4145115" cy="1241823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69F98AD-6F50-B212-5DF3-CC0F0A4F5BEC}"/>
              </a:ext>
            </a:extLst>
          </p:cNvPr>
          <p:cNvSpPr txBox="1"/>
          <p:nvPr/>
        </p:nvSpPr>
        <p:spPr>
          <a:xfrm>
            <a:off x="876302" y="1360296"/>
            <a:ext cx="72281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“Our groundbreaking </a:t>
            </a:r>
            <a:r>
              <a:rPr lang="en-GB" dirty="0" err="1"/>
              <a:t>Midsteeple</a:t>
            </a:r>
            <a:r>
              <a:rPr lang="en-GB" dirty="0"/>
              <a:t> Quarter Project has been nationally recognised as a community-led capital project of real significance and provides a living example of what communities can achieve when supported and empowered to think big and act locally.” </a:t>
            </a:r>
            <a:br>
              <a:rPr lang="en-GB" dirty="0"/>
            </a:br>
            <a:r>
              <a:rPr lang="en-GB" i="1" dirty="0"/>
              <a:t>(Dynamically Different Dumfries Town Plan, page 15)</a:t>
            </a:r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13CA7A-87BC-1750-6F03-1BC0192A6375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6B6297-9980-FD4E-5966-732A52417375}"/>
              </a:ext>
            </a:extLst>
          </p:cNvPr>
          <p:cNvSpPr txBox="1"/>
          <p:nvPr/>
        </p:nvSpPr>
        <p:spPr>
          <a:xfrm>
            <a:off x="876302" y="-32863"/>
            <a:ext cx="60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Nationally Significant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3AA539-9EB0-6B13-C456-EA71E096B6B1}"/>
              </a:ext>
            </a:extLst>
          </p:cNvPr>
          <p:cNvSpPr txBox="1"/>
          <p:nvPr/>
        </p:nvSpPr>
        <p:spPr>
          <a:xfrm>
            <a:off x="942182" y="3345455"/>
            <a:ext cx="71083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“changing the tone of what is possible in Dumfries and raising the standard for new development.” </a:t>
            </a:r>
            <a:br>
              <a:rPr lang="en-GB" dirty="0"/>
            </a:br>
            <a:r>
              <a:rPr lang="en-GB" i="1" dirty="0"/>
              <a:t>(SURF Award Judges)</a:t>
            </a:r>
          </a:p>
        </p:txBody>
      </p:sp>
      <p:pic>
        <p:nvPicPr>
          <p:cNvPr id="11" name="Picture 10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265B4B79-F167-DDA3-3590-2E2BCE76D84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1840" y="4314954"/>
            <a:ext cx="3428999" cy="228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56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4FA06-6430-D7B9-6F6F-9A5331E8C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F4DFAE-8EE9-4D73-723C-184BDC70A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24" y="316073"/>
            <a:ext cx="1492451" cy="594791"/>
          </a:xfrm>
          <a:prstGeom prst="rect">
            <a:avLst/>
          </a:prstGeom>
        </p:spPr>
      </p:pic>
      <p:pic>
        <p:nvPicPr>
          <p:cNvPr id="18" name="Picture 17" descr="A row of buildings with shops&#10;&#10;AI-generated content may be incorrect.">
            <a:extLst>
              <a:ext uri="{FF2B5EF4-FFF2-40B4-BE49-F238E27FC236}">
                <a16:creationId xmlns:a16="http://schemas.microsoft.com/office/drawing/2014/main" id="{A1A61DE9-CEFC-F9C1-61D1-F3E2CE54F8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172" y="5422949"/>
            <a:ext cx="4145115" cy="1241823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696244B-FB6A-C92F-0E0C-64CA2DAF5EBF}"/>
              </a:ext>
            </a:extLst>
          </p:cNvPr>
          <p:cNvSpPr/>
          <p:nvPr/>
        </p:nvSpPr>
        <p:spPr>
          <a:xfrm>
            <a:off x="10" y="0"/>
            <a:ext cx="576943" cy="6858000"/>
          </a:xfrm>
          <a:prstGeom prst="rect">
            <a:avLst/>
          </a:prstGeom>
          <a:solidFill>
            <a:srgbClr val="292E68"/>
          </a:solidFill>
          <a:ln>
            <a:solidFill>
              <a:srgbClr val="292E6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DF1E95-ED22-24D0-52E4-5BE27899C3D8}"/>
              </a:ext>
            </a:extLst>
          </p:cNvPr>
          <p:cNvSpPr txBox="1"/>
          <p:nvPr/>
        </p:nvSpPr>
        <p:spPr>
          <a:xfrm>
            <a:off x="908964" y="76542"/>
            <a:ext cx="60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292E68"/>
                </a:solidFill>
              </a:rPr>
              <a:t>What next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D6104A-46D7-28D2-8421-C22618D2D662}"/>
              </a:ext>
            </a:extLst>
          </p:cNvPr>
          <p:cNvSpPr txBox="1"/>
          <p:nvPr/>
        </p:nvSpPr>
        <p:spPr>
          <a:xfrm>
            <a:off x="908964" y="722873"/>
            <a:ext cx="65384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Consolidate core staff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Feasibility Study 111,113-15, 117-9 High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Street repairs and medium term improvements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External fabric/roof of 109 High Street/51 Bank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Planning permission for 4 flats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Re-engage membership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Explore funding/partnership models for future 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Key worker 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Disseminate learning and act as a catalyst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B6AC9B-0346-4E81-C491-96D5A3A8830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514" y="4346598"/>
            <a:ext cx="3207363" cy="2405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06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2885</TotalTime>
  <Words>585</Words>
  <Application>Microsoft Office PowerPoint</Application>
  <PresentationFormat>On-screen Show (4:3)</PresentationFormat>
  <Paragraphs>108</Paragraphs>
  <Slides>15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Calibri Light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 Cowen</dc:creator>
  <cp:lastModifiedBy>Emma</cp:lastModifiedBy>
  <cp:revision>59</cp:revision>
  <dcterms:created xsi:type="dcterms:W3CDTF">2026-01-26T13:04:56Z</dcterms:created>
  <dcterms:modified xsi:type="dcterms:W3CDTF">2026-05-08T14:08:31Z</dcterms:modified>
</cp:coreProperties>
</file>