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72" r:id="rId14"/>
    <p:sldId id="273" r:id="rId15"/>
  </p:sldIdLst>
  <p:sldSz cx="18288000" cy="10287000"/>
  <p:notesSz cx="6858000" cy="9144000"/>
  <p:embeddedFontLst>
    <p:embeddedFont>
      <p:font typeface="Arimo" panose="020B0604020202020204" charset="0"/>
      <p:regular r:id="rId17"/>
    </p:embeddedFont>
    <p:embeddedFont>
      <p:font typeface="Poppins Bold" panose="020B0604020202020204" charset="0"/>
      <p:regular r:id="rId18"/>
      <p:bold r:id="rId19"/>
    </p:embeddedFont>
    <p:embeddedFont>
      <p:font typeface="Poppins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Poppins Medium" panose="020B0604020202020204" charset="0"/>
      <p:regular r:id="rId28"/>
      <p:italic r:id="rId29"/>
    </p:embeddedFont>
    <p:embeddedFont>
      <p:font typeface="Poppins Bold Italics" panose="020B0604020202020204" charset="0"/>
      <p:regular r:id="rId30"/>
    </p:embeddedFont>
    <p:embeddedFont>
      <p:font typeface="Segoe Script Bold" panose="030B0804020000000003" pitchFamily="66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EC87A0-9AC5-0770-EC34-C5DCAB6303B1}" v="29" dt="2026-05-05T18:54:56.497"/>
    <p1510:client id="{D2C74B98-BCC8-D156-CBB9-9EC22ED18DCB}" v="229" dt="2026-05-05T16:48:44.585"/>
    <p1510:client id="{DA7E6A89-50A1-2A75-1D24-1A67B6F3A62A}" v="223" dt="2026-05-05T16:24:52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740" y="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18ADD-3ABC-4ABC-B8D4-92DDFFFC1117}" type="datetimeFigureOut">
              <a:t>5/5/2026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191C5-45F0-4290-8726-1A4A892866A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27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Angela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91C5-45F0-4290-8726-1A4A892866A8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32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Ruairidh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91C5-45F0-4290-8726-1A4A892866A8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95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Angela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91C5-45F0-4290-8726-1A4A892866A8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86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Angela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91C5-45F0-4290-8726-1A4A892866A8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90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Ruairidh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91C5-45F0-4290-8726-1A4A892866A8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82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Ruairidh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91C5-45F0-4290-8726-1A4A892866A8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06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Ruairidh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91C5-45F0-4290-8726-1A4A892866A8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6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Ruairidh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91C5-45F0-4290-8726-1A4A892866A8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70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Ruairidh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91C5-45F0-4290-8726-1A4A892866A8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06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Angea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91C5-45F0-4290-8726-1A4A892866A8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13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Angela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91C5-45F0-4290-8726-1A4A892866A8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68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Angela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91C5-45F0-4290-8726-1A4A892866A8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48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fifegingerbread.org.uk" TargetMode="External"/><Relationship Id="rId5" Type="http://schemas.openxmlformats.org/officeDocument/2006/relationships/hyperlink" Target="mailto:ruairidh.gough@fifegingerbread.org.uk" TargetMode="External"/><Relationship Id="rId4" Type="http://schemas.openxmlformats.org/officeDocument/2006/relationships/hyperlink" Target="mailto:info@fifegingerbread.org.u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62552" y="6204785"/>
            <a:ext cx="14265974" cy="3485954"/>
            <a:chOff x="0" y="0"/>
            <a:chExt cx="19021298" cy="4647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1292" cy="4647940"/>
            </a:xfrm>
            <a:custGeom>
              <a:avLst/>
              <a:gdLst/>
              <a:ahLst/>
              <a:cxnLst/>
              <a:rect l="l" t="t" r="r" b="b"/>
              <a:pathLst>
                <a:path w="19021292" h="4647940">
                  <a:moveTo>
                    <a:pt x="0" y="0"/>
                  </a:moveTo>
                  <a:lnTo>
                    <a:pt x="19021292" y="0"/>
                  </a:lnTo>
                  <a:lnTo>
                    <a:pt x="19021292" y="4647940"/>
                  </a:lnTo>
                  <a:lnTo>
                    <a:pt x="0" y="46479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7761" t="-178886" b="-162117"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4300"/>
              <a:ext cx="19021298" cy="4533639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9052"/>
                </a:lnSpc>
              </a:pPr>
              <a:r>
                <a:rPr lang="en-US" sz="9429" spc="-209">
                  <a:solidFill>
                    <a:srgbClr val="7D298F"/>
                  </a:solidFill>
                  <a:latin typeface="Poppins"/>
                  <a:ea typeface="Poppins"/>
                  <a:cs typeface="Poppins"/>
                  <a:sym typeface="Poppins"/>
                </a:rPr>
                <a:t>Family Approach </a:t>
              </a:r>
            </a:p>
            <a:p>
              <a:pPr algn="ctr">
                <a:lnSpc>
                  <a:spcPts val="9052"/>
                </a:lnSpc>
              </a:pPr>
              <a:r>
                <a:rPr lang="en-US" sz="9429" spc="-209">
                  <a:solidFill>
                    <a:srgbClr val="7D298F"/>
                  </a:solidFill>
                  <a:latin typeface="Poppins"/>
                  <a:ea typeface="Poppins"/>
                  <a:cs typeface="Poppins"/>
                  <a:sym typeface="Poppins"/>
                </a:rPr>
                <a:t>Whole Family Support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53179" y="1673863"/>
            <a:ext cx="4075347" cy="4083563"/>
            <a:chOff x="0" y="0"/>
            <a:chExt cx="8101152" cy="8117484"/>
          </a:xfrm>
        </p:grpSpPr>
        <p:sp>
          <p:nvSpPr>
            <p:cNvPr id="6" name="Freeform 6" descr="Fife Gingerbread Logo.png"/>
            <p:cNvSpPr/>
            <p:nvPr/>
          </p:nvSpPr>
          <p:spPr>
            <a:xfrm>
              <a:off x="0" y="0"/>
              <a:ext cx="8101203" cy="8117459"/>
            </a:xfrm>
            <a:custGeom>
              <a:avLst/>
              <a:gdLst/>
              <a:ahLst/>
              <a:cxnLst/>
              <a:rect l="l" t="t" r="r" b="b"/>
              <a:pathLst>
                <a:path w="8101203" h="8117459">
                  <a:moveTo>
                    <a:pt x="0" y="0"/>
                  </a:moveTo>
                  <a:lnTo>
                    <a:pt x="8101203" y="0"/>
                  </a:lnTo>
                  <a:lnTo>
                    <a:pt x="8101203" y="8117459"/>
                  </a:lnTo>
                  <a:lnTo>
                    <a:pt x="0" y="8117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94" t="-1002" r="-984" b="-972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4969039" y="-1608749"/>
            <a:ext cx="12491205" cy="12491205"/>
          </a:xfrm>
          <a:custGeom>
            <a:avLst/>
            <a:gdLst/>
            <a:ahLst/>
            <a:cxnLst/>
            <a:rect l="l" t="t" r="r" b="b"/>
            <a:pathLst>
              <a:path w="12491205" h="12491205">
                <a:moveTo>
                  <a:pt x="0" y="0"/>
                </a:moveTo>
                <a:lnTo>
                  <a:pt x="12491204" y="0"/>
                </a:lnTo>
                <a:lnTo>
                  <a:pt x="12491204" y="12491205"/>
                </a:lnTo>
                <a:lnTo>
                  <a:pt x="0" y="12491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91533" y="0"/>
            <a:ext cx="10455345" cy="9808535"/>
            <a:chOff x="0" y="0"/>
            <a:chExt cx="13940460" cy="13716000"/>
          </a:xfrm>
        </p:grpSpPr>
        <p:sp>
          <p:nvSpPr>
            <p:cNvPr id="3" name="Freeform 3" descr="A screenshot of a phone  AI-generated content may be incorrect."/>
            <p:cNvSpPr/>
            <p:nvPr/>
          </p:nvSpPr>
          <p:spPr>
            <a:xfrm>
              <a:off x="0" y="0"/>
              <a:ext cx="13940410" cy="13716000"/>
            </a:xfrm>
            <a:custGeom>
              <a:avLst/>
              <a:gdLst/>
              <a:ahLst/>
              <a:cxnLst/>
              <a:rect l="l" t="t" r="r" b="b"/>
              <a:pathLst>
                <a:path w="13940410" h="13716000">
                  <a:moveTo>
                    <a:pt x="0" y="0"/>
                  </a:moveTo>
                  <a:lnTo>
                    <a:pt x="13940410" y="0"/>
                  </a:lnTo>
                  <a:lnTo>
                    <a:pt x="1394041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56084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6362" y="1638300"/>
            <a:ext cx="7115175" cy="7724775"/>
            <a:chOff x="0" y="0"/>
            <a:chExt cx="9486900" cy="102997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86900" cy="10299700"/>
            </a:xfrm>
            <a:custGeom>
              <a:avLst/>
              <a:gdLst/>
              <a:ahLst/>
              <a:cxnLst/>
              <a:rect l="l" t="t" r="r" b="b"/>
              <a:pathLst>
                <a:path w="9486900" h="10299700">
                  <a:moveTo>
                    <a:pt x="0" y="0"/>
                  </a:moveTo>
                  <a:lnTo>
                    <a:pt x="9486900" y="0"/>
                  </a:lnTo>
                  <a:lnTo>
                    <a:pt x="9486900" y="10299700"/>
                  </a:lnTo>
                  <a:lnTo>
                    <a:pt x="0" y="102997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89296" r="-89296"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9486900" cy="102997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163195" lvl="1" algn="l">
                <a:lnSpc>
                  <a:spcPts val="4320"/>
                </a:lnSpc>
              </a:pPr>
              <a:endParaRPr lang="en-US" sz="3600" b="1">
                <a:solidFill>
                  <a:srgbClr val="7D298F"/>
                </a:solidFill>
                <a:latin typeface="Segoe Script Bold"/>
              </a:endParaRPr>
            </a:p>
            <a:p>
              <a:pPr marL="243840" lvl="1" indent="-121920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7D298F"/>
                  </a:solidFill>
                  <a:latin typeface="Poppins"/>
                  <a:ea typeface="Poppins"/>
                  <a:cs typeface="Poppins"/>
                  <a:sym typeface="Poppins"/>
                </a:rPr>
                <a:t>Lone parent in Fife</a:t>
              </a:r>
              <a:endParaRPr lang="en-US" sz="2700">
                <a:solidFill>
                  <a:srgbClr val="7D298F"/>
                </a:solidFill>
                <a:latin typeface="Poppins"/>
                <a:ea typeface="Poppins"/>
                <a:cs typeface="Poppins"/>
              </a:endParaRPr>
            </a:p>
            <a:p>
              <a:pPr marL="243840" lvl="1" indent="-121920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7D298F"/>
                  </a:solidFill>
                  <a:latin typeface="Poppins"/>
                  <a:ea typeface="Poppins"/>
                  <a:cs typeface="Poppins"/>
                  <a:sym typeface="Poppins"/>
                </a:rPr>
                <a:t>Care‑experienced childhood</a:t>
              </a:r>
              <a:endParaRPr lang="en-US" sz="2700">
                <a:solidFill>
                  <a:srgbClr val="7D298F"/>
                </a:solidFill>
                <a:latin typeface="Poppins"/>
                <a:ea typeface="Poppins"/>
                <a:cs typeface="Poppins"/>
              </a:endParaRPr>
            </a:p>
            <a:p>
              <a:pPr marL="243840" lvl="1" indent="-121920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7D298F"/>
                  </a:solidFill>
                  <a:latin typeface="Poppins"/>
                  <a:ea typeface="Poppins"/>
                  <a:cs typeface="Poppins"/>
                  <a:sym typeface="Poppins"/>
                </a:rPr>
                <a:t>Left home at 14</a:t>
              </a:r>
              <a:endParaRPr lang="en-US" sz="2700">
                <a:solidFill>
                  <a:srgbClr val="7D298F"/>
                </a:solidFill>
                <a:latin typeface="Poppins"/>
                <a:ea typeface="Poppins"/>
                <a:cs typeface="Poppins"/>
              </a:endParaRPr>
            </a:p>
            <a:p>
              <a:pPr marL="243840" lvl="1" indent="-121920" algn="l">
                <a:lnSpc>
                  <a:spcPts val="3240"/>
                </a:lnSpc>
                <a:buFont typeface="Arial"/>
                <a:buChar char="•"/>
              </a:pPr>
              <a:r>
                <a:rPr lang="en-US" sz="2700">
                  <a:solidFill>
                    <a:srgbClr val="7D298F"/>
                  </a:solidFill>
                  <a:latin typeface="Poppins"/>
                  <a:ea typeface="Poppins"/>
                  <a:cs typeface="Poppins"/>
                  <a:sym typeface="Poppins"/>
                </a:rPr>
                <a:t>Strong work ethic, limited family support</a:t>
              </a:r>
              <a:endParaRPr lang="en-US" sz="2700">
                <a:solidFill>
                  <a:srgbClr val="7D298F"/>
                </a:solidFill>
                <a:latin typeface="Poppins"/>
                <a:ea typeface="Poppins"/>
                <a:cs typeface="Poppins"/>
              </a:endParaRPr>
            </a:p>
            <a:p>
              <a:pPr marL="243840" lvl="1" indent="-121920" algn="l">
                <a:lnSpc>
                  <a:spcPts val="3240"/>
                </a:lnSpc>
                <a:buFont typeface="Arial"/>
                <a:buChar char="•"/>
              </a:pPr>
              <a:endParaRPr lang="en-US" sz="2700">
                <a:solidFill>
                  <a:srgbClr val="7D298F"/>
                </a:solidFill>
                <a:latin typeface="Poppins"/>
                <a:ea typeface="Poppins"/>
                <a:cs typeface="Poppin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4524" y="1891098"/>
            <a:ext cx="17774315" cy="4735901"/>
            <a:chOff x="-12883116" y="-4107049"/>
            <a:chExt cx="22370016" cy="63145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86900" cy="2207489"/>
            </a:xfrm>
            <a:custGeom>
              <a:avLst/>
              <a:gdLst/>
              <a:ahLst/>
              <a:cxnLst/>
              <a:rect l="l" t="t" r="r" b="b"/>
              <a:pathLst>
                <a:path w="9486900" h="2207489">
                  <a:moveTo>
                    <a:pt x="0" y="0"/>
                  </a:moveTo>
                  <a:lnTo>
                    <a:pt x="9486900" y="0"/>
                  </a:lnTo>
                  <a:lnTo>
                    <a:pt x="9486900" y="2207489"/>
                  </a:lnTo>
                  <a:lnTo>
                    <a:pt x="0" y="2207489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0370" b="-17107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-12883116" y="-4107049"/>
              <a:ext cx="9486900" cy="227416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009"/>
                </a:lnSpc>
              </a:pPr>
              <a:r>
                <a:rPr lang="en-US" sz="6675" b="1">
                  <a:solidFill>
                    <a:srgbClr val="7D298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Case Study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DFD4DC9-1C19-7476-D505-B9912AC53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493" y="1887279"/>
            <a:ext cx="9317420" cy="6525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42899" y="4858131"/>
            <a:ext cx="10002193" cy="2948788"/>
            <a:chOff x="0" y="0"/>
            <a:chExt cx="13336257" cy="39317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36262" cy="3931722"/>
            </a:xfrm>
            <a:custGeom>
              <a:avLst/>
              <a:gdLst/>
              <a:ahLst/>
              <a:cxnLst/>
              <a:rect l="l" t="t" r="r" b="b"/>
              <a:pathLst>
                <a:path w="13336262" h="3931722">
                  <a:moveTo>
                    <a:pt x="0" y="0"/>
                  </a:moveTo>
                  <a:lnTo>
                    <a:pt x="13336262" y="0"/>
                  </a:lnTo>
                  <a:lnTo>
                    <a:pt x="13336262" y="3931722"/>
                  </a:lnTo>
                  <a:lnTo>
                    <a:pt x="0" y="393172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092" b="-16092"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3336257" cy="395076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580"/>
                </a:lnSpc>
              </a:pPr>
              <a:r>
                <a:rPr lang="en-US" sz="4650">
                  <a:solidFill>
                    <a:srgbClr val="7D298F"/>
                  </a:solidFill>
                  <a:latin typeface="Arimo"/>
                  <a:ea typeface="Arimo"/>
                  <a:cs typeface="Arimo"/>
                  <a:sym typeface="Arimo"/>
                </a:rPr>
                <a:t>Despite positive outcomes, the project has faced ongoing challenges</a:t>
              </a:r>
              <a:endParaRPr lang="en-US" sz="4650">
                <a:solidFill>
                  <a:srgbClr val="7D298F"/>
                </a:solidFill>
                <a:latin typeface="Arimo"/>
                <a:ea typeface="Arimo"/>
                <a:cs typeface="Arimo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42899" y="3365592"/>
            <a:ext cx="10002193" cy="1655616"/>
            <a:chOff x="0" y="0"/>
            <a:chExt cx="13336257" cy="22074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36262" cy="2207489"/>
            </a:xfrm>
            <a:custGeom>
              <a:avLst/>
              <a:gdLst/>
              <a:ahLst/>
              <a:cxnLst/>
              <a:rect l="l" t="t" r="r" b="b"/>
              <a:pathLst>
                <a:path w="13336262" h="2207489">
                  <a:moveTo>
                    <a:pt x="0" y="0"/>
                  </a:moveTo>
                  <a:lnTo>
                    <a:pt x="13336262" y="0"/>
                  </a:lnTo>
                  <a:lnTo>
                    <a:pt x="13336262" y="2207489"/>
                  </a:lnTo>
                  <a:lnTo>
                    <a:pt x="0" y="2207489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4348" b="-51084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3336257" cy="227416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009"/>
                </a:lnSpc>
              </a:pPr>
              <a:r>
                <a:rPr lang="en-US" sz="6675" b="1">
                  <a:solidFill>
                    <a:srgbClr val="7D298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Challenges Identified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42899" y="2877054"/>
            <a:ext cx="10002197" cy="4544201"/>
            <a:chOff x="0" y="-1329"/>
            <a:chExt cx="13336262" cy="60589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36262" cy="4445001"/>
            </a:xfrm>
            <a:custGeom>
              <a:avLst/>
              <a:gdLst/>
              <a:ahLst/>
              <a:cxnLst/>
              <a:rect l="l" t="t" r="r" b="b"/>
              <a:pathLst>
                <a:path w="13336262" h="4445001">
                  <a:moveTo>
                    <a:pt x="0" y="0"/>
                  </a:moveTo>
                  <a:lnTo>
                    <a:pt x="13336262" y="0"/>
                  </a:lnTo>
                  <a:lnTo>
                    <a:pt x="13336262" y="4445001"/>
                  </a:lnTo>
                  <a:lnTo>
                    <a:pt x="0" y="4445001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460" b="-8460"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-1329"/>
              <a:ext cx="13336257" cy="605893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580"/>
                </a:lnSpc>
              </a:pPr>
              <a:r>
                <a:rPr lang="en-US" sz="4650">
                  <a:solidFill>
                    <a:srgbClr val="7D298F"/>
                  </a:solidFill>
                  <a:latin typeface="Arimo"/>
                  <a:ea typeface="Arimo"/>
                  <a:cs typeface="Arimo"/>
                </a:rPr>
                <a:t>The Family Approach project demonstrates that investing in parents is not just a social intervention, but a </a:t>
              </a:r>
              <a:r>
                <a:rPr lang="en-US" sz="4650" b="1">
                  <a:solidFill>
                    <a:srgbClr val="7D298F"/>
                  </a:solidFill>
                  <a:latin typeface="Arimo"/>
                  <a:ea typeface="Arimo"/>
                  <a:cs typeface="Arimo"/>
                </a:rPr>
                <a:t>regeneration strategy </a:t>
              </a:r>
              <a:r>
                <a:rPr lang="en-US" sz="4650">
                  <a:solidFill>
                    <a:srgbClr val="7D298F"/>
                  </a:solidFill>
                  <a:latin typeface="Arimo"/>
                  <a:ea typeface="Arimo"/>
                  <a:cs typeface="Arimo"/>
                </a:rPr>
                <a:t>: strengthening families, increasing economic participation and supporting more resilient, inclusive communities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34529" y="1028700"/>
            <a:ext cx="8218942" cy="3221660"/>
            <a:chOff x="0" y="0"/>
            <a:chExt cx="10958589" cy="42955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58589" cy="4295549"/>
            </a:xfrm>
            <a:custGeom>
              <a:avLst/>
              <a:gdLst/>
              <a:ahLst/>
              <a:cxnLst/>
              <a:rect l="l" t="t" r="r" b="b"/>
              <a:pathLst>
                <a:path w="10958589" h="4295549">
                  <a:moveTo>
                    <a:pt x="0" y="0"/>
                  </a:moveTo>
                  <a:lnTo>
                    <a:pt x="10958589" y="0"/>
                  </a:lnTo>
                  <a:lnTo>
                    <a:pt x="10958589" y="4295549"/>
                  </a:lnTo>
                  <a:lnTo>
                    <a:pt x="0" y="4295549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2606" b="23188"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4300"/>
              <a:ext cx="10958589" cy="4181246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8352"/>
                </a:lnSpc>
              </a:pPr>
              <a:r>
                <a:rPr lang="en-US" sz="8700" b="1" spc="-173">
                  <a:solidFill>
                    <a:srgbClr val="7D298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Any questions?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08168" y="11926700"/>
            <a:ext cx="2877131" cy="2882875"/>
            <a:chOff x="0" y="0"/>
            <a:chExt cx="3836175" cy="3843833"/>
          </a:xfrm>
        </p:grpSpPr>
        <p:sp>
          <p:nvSpPr>
            <p:cNvPr id="6" name="Freeform 6" descr="Fife Gingerbread Logo.png"/>
            <p:cNvSpPr/>
            <p:nvPr/>
          </p:nvSpPr>
          <p:spPr>
            <a:xfrm>
              <a:off x="0" y="0"/>
              <a:ext cx="3836162" cy="3843782"/>
            </a:xfrm>
            <a:custGeom>
              <a:avLst/>
              <a:gdLst/>
              <a:ahLst/>
              <a:cxnLst/>
              <a:rect l="l" t="t" r="r" b="b"/>
              <a:pathLst>
                <a:path w="3836162" h="3843782">
                  <a:moveTo>
                    <a:pt x="0" y="0"/>
                  </a:moveTo>
                  <a:lnTo>
                    <a:pt x="3836162" y="0"/>
                  </a:lnTo>
                  <a:lnTo>
                    <a:pt x="3836162" y="3843782"/>
                  </a:lnTo>
                  <a:lnTo>
                    <a:pt x="0" y="3843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95" t="-1002" r="-986" b="-977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5029685" y="7696411"/>
            <a:ext cx="10328562" cy="1006846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lIns="0" tIns="0" rIns="0" bIns="0" rtlCol="0" anchor="b"/>
          <a:lstStyle/>
          <a:p>
            <a:pPr algn="l">
              <a:lnSpc>
                <a:spcPts val="5103"/>
              </a:lnSpc>
            </a:pPr>
            <a:r>
              <a:rPr lang="en-US" sz="3600">
                <a:solidFill>
                  <a:srgbClr val="7D298F"/>
                </a:solidFill>
                <a:latin typeface="Poppins"/>
                <a:ea typeface="Poppins"/>
                <a:cs typeface="Poppins"/>
                <a:sym typeface="Poppins"/>
              </a:rPr>
              <a:t>Get in touch:</a:t>
            </a:r>
            <a:endParaRPr lang="en-US" sz="3600">
              <a:solidFill>
                <a:srgbClr val="7D298F"/>
              </a:solidFill>
              <a:latin typeface="Poppins"/>
              <a:ea typeface="Poppins"/>
              <a:cs typeface="Poppins"/>
            </a:endParaRPr>
          </a:p>
          <a:p>
            <a:pPr>
              <a:lnSpc>
                <a:spcPts val="5103"/>
              </a:lnSpc>
            </a:pPr>
            <a:endParaRPr lang="en-US" sz="3600">
              <a:solidFill>
                <a:srgbClr val="7D298F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5103"/>
              </a:lnSpc>
            </a:pPr>
            <a:r>
              <a:rPr lang="en-US" sz="3600" u="sng">
                <a:solidFill>
                  <a:srgbClr val="7030A0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angela</a:t>
            </a:r>
            <a:r>
              <a:rPr lang="en-US" sz="3600" u="sng">
                <a:solidFill>
                  <a:srgbClr val="7030A0"/>
                </a:solidFill>
                <a:latin typeface="Poppins"/>
                <a:ea typeface="Poppins"/>
                <a:cs typeface="Poppins"/>
                <a:sym typeface="Poppins"/>
                <a:hlinkClick r:id="rId4" tooltip="mailto:info@fifegingerbread.org.uk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@fif</a:t>
            </a:r>
            <a:r>
              <a:rPr lang="en-US" sz="3600" u="sng">
                <a:solidFill>
                  <a:srgbClr val="7D298F"/>
                </a:solidFill>
                <a:latin typeface="Poppins"/>
                <a:ea typeface="Poppins"/>
                <a:cs typeface="Poppins"/>
                <a:sym typeface="Poppins"/>
                <a:hlinkClick r:id="rId4" tooltip="mailto:info@fifegingerbread.org.uk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egingerbread.org.uk</a:t>
            </a:r>
            <a:endParaRPr lang="en-US" sz="3600" u="sng">
              <a:solidFill>
                <a:srgbClr val="7D298F"/>
              </a:solidFill>
              <a:latin typeface="Poppins"/>
              <a:ea typeface="Poppins"/>
              <a:cs typeface="Poppins"/>
              <a:hlinkClick r:id="" action="ppaction://noaction"/>
            </a:endParaRPr>
          </a:p>
          <a:p>
            <a:pPr>
              <a:lnSpc>
                <a:spcPts val="5103"/>
              </a:lnSpc>
            </a:pPr>
            <a:r>
              <a:rPr lang="en-US" sz="3600">
                <a:solidFill>
                  <a:srgbClr val="7030A0"/>
                </a:solidFill>
                <a:latin typeface="Poppins"/>
                <a:ea typeface="+mn-lt"/>
                <a:cs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ruairidh.gough@fifegingerbread.org.uk</a:t>
            </a:r>
            <a:endParaRPr lang="en-US" sz="3600">
              <a:solidFill>
                <a:srgbClr val="7030A0"/>
              </a:solidFill>
              <a:latin typeface="Poppins"/>
              <a:ea typeface="Calibri"/>
              <a:cs typeface="Poppins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>
              <a:lnSpc>
                <a:spcPts val="5103"/>
              </a:lnSpc>
            </a:pPr>
            <a:endParaRPr lang="en-US" sz="3600">
              <a:solidFill>
                <a:srgbClr val="7D298F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5103"/>
              </a:lnSpc>
            </a:pPr>
            <a:r>
              <a:rPr lang="en-US" sz="3600" u="sng">
                <a:solidFill>
                  <a:srgbClr val="7030A0"/>
                </a:solidFill>
                <a:latin typeface="Poppins"/>
                <a:ea typeface="Poppins"/>
                <a:cs typeface="Poppins"/>
                <a:sym typeface="Poppins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wwwfifegingerbread.org.uk</a:t>
            </a:r>
            <a:endParaRPr lang="en-US" sz="3600" u="sng">
              <a:solidFill>
                <a:srgbClr val="7030A0"/>
              </a:solidFill>
              <a:latin typeface="Poppins"/>
              <a:ea typeface="Poppins"/>
              <a:cs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69478" y="908866"/>
            <a:ext cx="2458288" cy="2458289"/>
            <a:chOff x="0" y="0"/>
            <a:chExt cx="3277718" cy="3277719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3265043" cy="3265045"/>
            </a:xfrm>
            <a:custGeom>
              <a:avLst/>
              <a:gdLst/>
              <a:ahLst/>
              <a:cxnLst/>
              <a:rect l="l" t="t" r="r" b="b"/>
              <a:pathLst>
                <a:path w="3265043" h="3265045">
                  <a:moveTo>
                    <a:pt x="0" y="1632459"/>
                  </a:moveTo>
                  <a:cubicBezTo>
                    <a:pt x="0" y="730885"/>
                    <a:pt x="730885" y="0"/>
                    <a:pt x="1632458" y="0"/>
                  </a:cubicBezTo>
                  <a:cubicBezTo>
                    <a:pt x="2534031" y="0"/>
                    <a:pt x="3265043" y="730885"/>
                    <a:pt x="3265043" y="1632459"/>
                  </a:cubicBezTo>
                  <a:cubicBezTo>
                    <a:pt x="3265043" y="2534032"/>
                    <a:pt x="2534158" y="3265045"/>
                    <a:pt x="1632458" y="3265045"/>
                  </a:cubicBezTo>
                  <a:cubicBezTo>
                    <a:pt x="730758" y="3265045"/>
                    <a:pt x="0" y="2534159"/>
                    <a:pt x="0" y="1632459"/>
                  </a:cubicBezTo>
                  <a:close/>
                </a:path>
              </a:pathLst>
            </a:custGeom>
            <a:solidFill>
              <a:srgbClr val="EF5F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77718" cy="3315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0"/>
                </a:lnSpc>
              </a:pPr>
              <a:r>
                <a:rPr lang="en-US" sz="3375" b="1">
                  <a:solidFill>
                    <a:srgbClr val="7D298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Child Under 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84486" y="3784283"/>
            <a:ext cx="2458288" cy="2458290"/>
            <a:chOff x="0" y="0"/>
            <a:chExt cx="3277718" cy="3277720"/>
          </a:xfrm>
        </p:grpSpPr>
        <p:sp>
          <p:nvSpPr>
            <p:cNvPr id="6" name="Freeform 6"/>
            <p:cNvSpPr/>
            <p:nvPr/>
          </p:nvSpPr>
          <p:spPr>
            <a:xfrm>
              <a:off x="6350" y="6350"/>
              <a:ext cx="3265043" cy="3265045"/>
            </a:xfrm>
            <a:custGeom>
              <a:avLst/>
              <a:gdLst/>
              <a:ahLst/>
              <a:cxnLst/>
              <a:rect l="l" t="t" r="r" b="b"/>
              <a:pathLst>
                <a:path w="3265043" h="3265045">
                  <a:moveTo>
                    <a:pt x="0" y="1632459"/>
                  </a:moveTo>
                  <a:cubicBezTo>
                    <a:pt x="0" y="730886"/>
                    <a:pt x="730885" y="0"/>
                    <a:pt x="1632458" y="0"/>
                  </a:cubicBezTo>
                  <a:cubicBezTo>
                    <a:pt x="2534031" y="0"/>
                    <a:pt x="3265043" y="730886"/>
                    <a:pt x="3265043" y="1632459"/>
                  </a:cubicBezTo>
                  <a:cubicBezTo>
                    <a:pt x="3265043" y="2534033"/>
                    <a:pt x="2534158" y="3265045"/>
                    <a:pt x="1632458" y="3265045"/>
                  </a:cubicBezTo>
                  <a:cubicBezTo>
                    <a:pt x="730758" y="3265045"/>
                    <a:pt x="0" y="2534160"/>
                    <a:pt x="0" y="1632459"/>
                  </a:cubicBezTo>
                  <a:close/>
                </a:path>
              </a:pathLst>
            </a:custGeom>
            <a:solidFill>
              <a:srgbClr val="61D83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277718" cy="331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0"/>
                </a:lnSpc>
              </a:pPr>
              <a:r>
                <a:rPr lang="en-US" sz="3375" b="1">
                  <a:solidFill>
                    <a:srgbClr val="7D298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Parent Under 25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069478" y="6919846"/>
            <a:ext cx="2458288" cy="2458290"/>
            <a:chOff x="0" y="0"/>
            <a:chExt cx="3277718" cy="3277720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3265043" cy="3265045"/>
            </a:xfrm>
            <a:custGeom>
              <a:avLst/>
              <a:gdLst/>
              <a:ahLst/>
              <a:cxnLst/>
              <a:rect l="l" t="t" r="r" b="b"/>
              <a:pathLst>
                <a:path w="3265043" h="3265045">
                  <a:moveTo>
                    <a:pt x="0" y="1632459"/>
                  </a:moveTo>
                  <a:cubicBezTo>
                    <a:pt x="0" y="730886"/>
                    <a:pt x="730885" y="0"/>
                    <a:pt x="1632458" y="0"/>
                  </a:cubicBezTo>
                  <a:cubicBezTo>
                    <a:pt x="2534031" y="0"/>
                    <a:pt x="3265043" y="730886"/>
                    <a:pt x="3265043" y="1632459"/>
                  </a:cubicBezTo>
                  <a:cubicBezTo>
                    <a:pt x="3265043" y="2534033"/>
                    <a:pt x="2534158" y="3265045"/>
                    <a:pt x="1632458" y="3265045"/>
                  </a:cubicBezTo>
                  <a:cubicBezTo>
                    <a:pt x="730758" y="3265045"/>
                    <a:pt x="0" y="2534160"/>
                    <a:pt x="0" y="1632459"/>
                  </a:cubicBezTo>
                  <a:close/>
                </a:path>
              </a:pathLst>
            </a:custGeom>
            <a:solidFill>
              <a:srgbClr val="FFFE6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277718" cy="331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0"/>
                </a:lnSpc>
              </a:pPr>
              <a:r>
                <a:rPr lang="en-US" sz="3375" b="1">
                  <a:solidFill>
                    <a:srgbClr val="929292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3 or more Children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882821" y="6919846"/>
            <a:ext cx="2458288" cy="2458290"/>
            <a:chOff x="0" y="0"/>
            <a:chExt cx="3277718" cy="3277720"/>
          </a:xfrm>
        </p:grpSpPr>
        <p:sp>
          <p:nvSpPr>
            <p:cNvPr id="12" name="Freeform 12"/>
            <p:cNvSpPr/>
            <p:nvPr/>
          </p:nvSpPr>
          <p:spPr>
            <a:xfrm>
              <a:off x="6350" y="6350"/>
              <a:ext cx="3265043" cy="3265045"/>
            </a:xfrm>
            <a:custGeom>
              <a:avLst/>
              <a:gdLst/>
              <a:ahLst/>
              <a:cxnLst/>
              <a:rect l="l" t="t" r="r" b="b"/>
              <a:pathLst>
                <a:path w="3265043" h="3265045">
                  <a:moveTo>
                    <a:pt x="0" y="1632459"/>
                  </a:moveTo>
                  <a:cubicBezTo>
                    <a:pt x="0" y="730886"/>
                    <a:pt x="730885" y="0"/>
                    <a:pt x="1632458" y="0"/>
                  </a:cubicBezTo>
                  <a:cubicBezTo>
                    <a:pt x="2534031" y="0"/>
                    <a:pt x="3265043" y="730886"/>
                    <a:pt x="3265043" y="1632459"/>
                  </a:cubicBezTo>
                  <a:cubicBezTo>
                    <a:pt x="3265043" y="2534033"/>
                    <a:pt x="2534158" y="3265045"/>
                    <a:pt x="1632458" y="3265045"/>
                  </a:cubicBezTo>
                  <a:cubicBezTo>
                    <a:pt x="730758" y="3265045"/>
                    <a:pt x="0" y="2534160"/>
                    <a:pt x="0" y="1632459"/>
                  </a:cubicBezTo>
                  <a:close/>
                </a:path>
              </a:pathLst>
            </a:custGeom>
            <a:solidFill>
              <a:srgbClr val="FF644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277718" cy="331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0"/>
                </a:lnSpc>
              </a:pPr>
              <a:r>
                <a:rPr lang="en-US" sz="3375" b="1">
                  <a:solidFill>
                    <a:srgbClr val="7D298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Ethnic Minority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245226" y="3784283"/>
            <a:ext cx="2458288" cy="2458289"/>
            <a:chOff x="0" y="0"/>
            <a:chExt cx="3277718" cy="3277719"/>
          </a:xfrm>
        </p:grpSpPr>
        <p:sp>
          <p:nvSpPr>
            <p:cNvPr id="15" name="Freeform 15"/>
            <p:cNvSpPr/>
            <p:nvPr/>
          </p:nvSpPr>
          <p:spPr>
            <a:xfrm>
              <a:off x="6350" y="6350"/>
              <a:ext cx="3265043" cy="3265045"/>
            </a:xfrm>
            <a:custGeom>
              <a:avLst/>
              <a:gdLst/>
              <a:ahLst/>
              <a:cxnLst/>
              <a:rect l="l" t="t" r="r" b="b"/>
              <a:pathLst>
                <a:path w="3265043" h="3265045">
                  <a:moveTo>
                    <a:pt x="0" y="1632459"/>
                  </a:moveTo>
                  <a:cubicBezTo>
                    <a:pt x="0" y="730885"/>
                    <a:pt x="730885" y="0"/>
                    <a:pt x="1632458" y="0"/>
                  </a:cubicBezTo>
                  <a:cubicBezTo>
                    <a:pt x="2534031" y="0"/>
                    <a:pt x="3265043" y="730885"/>
                    <a:pt x="3265043" y="1632459"/>
                  </a:cubicBezTo>
                  <a:cubicBezTo>
                    <a:pt x="3265043" y="2534032"/>
                    <a:pt x="2534158" y="3265045"/>
                    <a:pt x="1632458" y="3265045"/>
                  </a:cubicBezTo>
                  <a:cubicBezTo>
                    <a:pt x="730758" y="3265045"/>
                    <a:pt x="0" y="2534159"/>
                    <a:pt x="0" y="1632459"/>
                  </a:cubicBezTo>
                  <a:close/>
                </a:path>
              </a:pathLst>
            </a:custGeom>
            <a:solidFill>
              <a:srgbClr val="16E7C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277718" cy="3315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0"/>
                </a:lnSpc>
              </a:pPr>
              <a:r>
                <a:rPr lang="en-US" sz="3375" b="1">
                  <a:solidFill>
                    <a:srgbClr val="7D298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Disabled Adult or Child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882821" y="908866"/>
            <a:ext cx="2458288" cy="2458289"/>
            <a:chOff x="0" y="0"/>
            <a:chExt cx="3277718" cy="3277719"/>
          </a:xfrm>
        </p:grpSpPr>
        <p:sp>
          <p:nvSpPr>
            <p:cNvPr id="18" name="Freeform 18"/>
            <p:cNvSpPr/>
            <p:nvPr/>
          </p:nvSpPr>
          <p:spPr>
            <a:xfrm>
              <a:off x="6350" y="6350"/>
              <a:ext cx="3265043" cy="3265045"/>
            </a:xfrm>
            <a:custGeom>
              <a:avLst/>
              <a:gdLst/>
              <a:ahLst/>
              <a:cxnLst/>
              <a:rect l="l" t="t" r="r" b="b"/>
              <a:pathLst>
                <a:path w="3265043" h="3265045">
                  <a:moveTo>
                    <a:pt x="0" y="1632459"/>
                  </a:moveTo>
                  <a:cubicBezTo>
                    <a:pt x="0" y="730885"/>
                    <a:pt x="730885" y="0"/>
                    <a:pt x="1632458" y="0"/>
                  </a:cubicBezTo>
                  <a:cubicBezTo>
                    <a:pt x="2534031" y="0"/>
                    <a:pt x="3265043" y="730885"/>
                    <a:pt x="3265043" y="1632459"/>
                  </a:cubicBezTo>
                  <a:cubicBezTo>
                    <a:pt x="3265043" y="2534032"/>
                    <a:pt x="2534158" y="3265045"/>
                    <a:pt x="1632458" y="3265045"/>
                  </a:cubicBezTo>
                  <a:cubicBezTo>
                    <a:pt x="730758" y="3265045"/>
                    <a:pt x="0" y="2534159"/>
                    <a:pt x="0" y="1632459"/>
                  </a:cubicBezTo>
                  <a:close/>
                </a:path>
              </a:pathLst>
            </a:custGeom>
            <a:solidFill>
              <a:srgbClr val="F701C7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277718" cy="3315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0"/>
                </a:lnSpc>
              </a:pPr>
              <a:r>
                <a:rPr lang="en-US" sz="3375" b="1">
                  <a:solidFill>
                    <a:srgbClr val="7D298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Lone Parent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427371" y="3296798"/>
            <a:ext cx="3433258" cy="3433259"/>
            <a:chOff x="0" y="0"/>
            <a:chExt cx="4577677" cy="4577678"/>
          </a:xfrm>
        </p:grpSpPr>
        <p:sp>
          <p:nvSpPr>
            <p:cNvPr id="21" name="Freeform 21"/>
            <p:cNvSpPr/>
            <p:nvPr/>
          </p:nvSpPr>
          <p:spPr>
            <a:xfrm>
              <a:off x="6350" y="6350"/>
              <a:ext cx="4565015" cy="4565016"/>
            </a:xfrm>
            <a:custGeom>
              <a:avLst/>
              <a:gdLst/>
              <a:ahLst/>
              <a:cxnLst/>
              <a:rect l="l" t="t" r="r" b="b"/>
              <a:pathLst>
                <a:path w="4565015" h="4565016">
                  <a:moveTo>
                    <a:pt x="0" y="2282445"/>
                  </a:moveTo>
                  <a:cubicBezTo>
                    <a:pt x="0" y="1021842"/>
                    <a:pt x="1021842" y="0"/>
                    <a:pt x="2282444" y="0"/>
                  </a:cubicBezTo>
                  <a:cubicBezTo>
                    <a:pt x="3543046" y="0"/>
                    <a:pt x="4565015" y="1021842"/>
                    <a:pt x="4565015" y="2282445"/>
                  </a:cubicBezTo>
                  <a:cubicBezTo>
                    <a:pt x="4565015" y="3543047"/>
                    <a:pt x="3543046" y="4565016"/>
                    <a:pt x="2282444" y="4565016"/>
                  </a:cubicBezTo>
                  <a:cubicBezTo>
                    <a:pt x="1021842" y="4565016"/>
                    <a:pt x="0" y="3543047"/>
                    <a:pt x="0" y="2282445"/>
                  </a:cubicBezTo>
                  <a:close/>
                </a:path>
              </a:pathLst>
            </a:custGeom>
            <a:solidFill>
              <a:srgbClr val="00A2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577677" cy="4615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500"/>
                </a:lnSpc>
              </a:pPr>
              <a:r>
                <a:rPr lang="en-US" sz="3750" b="1">
                  <a:solidFill>
                    <a:srgbClr val="7D298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Family Approach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427371" y="3301561"/>
            <a:ext cx="3433258" cy="3428496"/>
            <a:chOff x="0" y="6350"/>
            <a:chExt cx="4577677" cy="4571328"/>
          </a:xfrm>
        </p:grpSpPr>
        <p:sp>
          <p:nvSpPr>
            <p:cNvPr id="24" name="Freeform 24"/>
            <p:cNvSpPr/>
            <p:nvPr/>
          </p:nvSpPr>
          <p:spPr>
            <a:xfrm>
              <a:off x="6350" y="6350"/>
              <a:ext cx="4565015" cy="4565016"/>
            </a:xfrm>
            <a:custGeom>
              <a:avLst/>
              <a:gdLst/>
              <a:ahLst/>
              <a:cxnLst/>
              <a:rect l="l" t="t" r="r" b="b"/>
              <a:pathLst>
                <a:path w="4565015" h="4565016">
                  <a:moveTo>
                    <a:pt x="0" y="2282445"/>
                  </a:moveTo>
                  <a:cubicBezTo>
                    <a:pt x="0" y="1021842"/>
                    <a:pt x="1021842" y="0"/>
                    <a:pt x="2282444" y="0"/>
                  </a:cubicBezTo>
                  <a:cubicBezTo>
                    <a:pt x="3543046" y="0"/>
                    <a:pt x="4565015" y="1021842"/>
                    <a:pt x="4565015" y="2282445"/>
                  </a:cubicBezTo>
                  <a:cubicBezTo>
                    <a:pt x="4565015" y="3543047"/>
                    <a:pt x="3543046" y="4565016"/>
                    <a:pt x="2282444" y="4565016"/>
                  </a:cubicBezTo>
                  <a:cubicBezTo>
                    <a:pt x="1021842" y="4565016"/>
                    <a:pt x="0" y="3543047"/>
                    <a:pt x="0" y="2282445"/>
                  </a:cubicBezTo>
                  <a:close/>
                </a:path>
              </a:pathLst>
            </a:custGeom>
            <a:solidFill>
              <a:srgbClr val="00A2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666749"/>
              <a:ext cx="4577677" cy="3910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500"/>
                </a:lnSpc>
              </a:pPr>
              <a:r>
                <a:rPr lang="en-US" sz="3750" b="1">
                  <a:solidFill>
                    <a:srgbClr val="7D298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The Six Child Poverty Priority Groups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7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8844" y="5000291"/>
            <a:ext cx="17045778" cy="4311542"/>
            <a:chOff x="0" y="0"/>
            <a:chExt cx="22727704" cy="57487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727710" cy="5748725"/>
            </a:xfrm>
            <a:custGeom>
              <a:avLst/>
              <a:gdLst/>
              <a:ahLst/>
              <a:cxnLst/>
              <a:rect l="l" t="t" r="r" b="b"/>
              <a:pathLst>
                <a:path w="22727710" h="5748725">
                  <a:moveTo>
                    <a:pt x="0" y="0"/>
                  </a:moveTo>
                  <a:lnTo>
                    <a:pt x="22727710" y="0"/>
                  </a:lnTo>
                  <a:lnTo>
                    <a:pt x="22727710" y="5748725"/>
                  </a:lnTo>
                  <a:lnTo>
                    <a:pt x="0" y="5748725"/>
                  </a:lnTo>
                  <a:close/>
                </a:path>
              </a:pathLst>
            </a:custGeom>
            <a:solidFill>
              <a:srgbClr val="191859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22727704" cy="585349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2839"/>
                </a:lnSpc>
              </a:pPr>
              <a:r>
                <a:rPr lang="en-US" sz="10699" b="1">
                  <a:solidFill>
                    <a:srgbClr val="7D298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“Better todays</a:t>
              </a:r>
            </a:p>
            <a:p>
              <a:pPr algn="ctr">
                <a:lnSpc>
                  <a:spcPts val="12839"/>
                </a:lnSpc>
              </a:pPr>
              <a:r>
                <a:rPr lang="en-US" sz="10699" b="1">
                  <a:solidFill>
                    <a:srgbClr val="7D298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and brighter tomorrows”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D298F">
                <a:alpha val="100000"/>
              </a:srgbClr>
            </a:gs>
            <a:gs pos="50000">
              <a:srgbClr val="191859">
                <a:alpha val="100000"/>
              </a:srgbClr>
            </a:gs>
            <a:gs pos="100000">
              <a:srgbClr val="FDFB23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5760" y="-8229067"/>
            <a:ext cx="18719521" cy="18719521"/>
            <a:chOff x="0" y="0"/>
            <a:chExt cx="24959361" cy="24959361"/>
          </a:xfrm>
        </p:grpSpPr>
        <p:sp>
          <p:nvSpPr>
            <p:cNvPr id="3" name="Freeform 3" descr="IMG_0029.png"/>
            <p:cNvSpPr/>
            <p:nvPr/>
          </p:nvSpPr>
          <p:spPr>
            <a:xfrm>
              <a:off x="0" y="0"/>
              <a:ext cx="24959311" cy="24959311"/>
            </a:xfrm>
            <a:custGeom>
              <a:avLst/>
              <a:gdLst/>
              <a:ahLst/>
              <a:cxnLst/>
              <a:rect l="l" t="t" r="r" b="b"/>
              <a:pathLst>
                <a:path w="24959311" h="24959311">
                  <a:moveTo>
                    <a:pt x="0" y="0"/>
                  </a:moveTo>
                  <a:lnTo>
                    <a:pt x="24959311" y="0"/>
                  </a:lnTo>
                  <a:lnTo>
                    <a:pt x="24959311" y="24959311"/>
                  </a:lnTo>
                  <a:lnTo>
                    <a:pt x="0" y="249593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260826" y="930497"/>
            <a:ext cx="14309274" cy="5308663"/>
            <a:chOff x="0" y="0"/>
            <a:chExt cx="19079032" cy="70782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079031" cy="7078218"/>
            </a:xfrm>
            <a:custGeom>
              <a:avLst/>
              <a:gdLst/>
              <a:ahLst/>
              <a:cxnLst/>
              <a:rect l="l" t="t" r="r" b="b"/>
              <a:pathLst>
                <a:path w="19079031" h="7078218">
                  <a:moveTo>
                    <a:pt x="0" y="0"/>
                  </a:moveTo>
                  <a:lnTo>
                    <a:pt x="19079031" y="0"/>
                  </a:lnTo>
                  <a:lnTo>
                    <a:pt x="19079031" y="7078218"/>
                  </a:lnTo>
                  <a:lnTo>
                    <a:pt x="0" y="707821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9409" b="4367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079032" cy="712584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300"/>
                </a:lnSpc>
              </a:pPr>
              <a:r>
                <a:rPr lang="en-US" sz="5250">
                  <a:solidFill>
                    <a:srgbClr val="7D298F"/>
                  </a:solidFill>
                  <a:latin typeface="Poppins"/>
                  <a:ea typeface="Poppins"/>
                  <a:cs typeface="Poppins"/>
                  <a:sym typeface="Poppins"/>
                </a:rPr>
                <a:t>We aim to </a:t>
              </a:r>
              <a:r>
                <a:rPr lang="en-US" sz="5300">
                  <a:solidFill>
                    <a:srgbClr val="7D298F"/>
                  </a:solidFill>
                  <a:latin typeface="Poppins"/>
                  <a:ea typeface="Poppins"/>
                  <a:cs typeface="Poppins"/>
                  <a:sym typeface="Poppins"/>
                </a:rPr>
                <a:t>improve the life chances of both parents and children by supporting families</a:t>
              </a:r>
              <a:r>
                <a:rPr lang="en-US" sz="5250">
                  <a:solidFill>
                    <a:srgbClr val="7D298F"/>
                  </a:solidFill>
                  <a:latin typeface="Poppins"/>
                  <a:ea typeface="Poppins"/>
                  <a:cs typeface="Poppins"/>
                  <a:sym typeface="Poppins"/>
                </a:rPr>
                <a:t> to progress towards employment, education or volunteering. </a:t>
              </a:r>
              <a:endParaRPr lang="en-US" sz="5250">
                <a:solidFill>
                  <a:srgbClr val="7D298F"/>
                </a:solidFill>
                <a:latin typeface="Poppins"/>
                <a:ea typeface="Poppins"/>
                <a:cs typeface="Poppin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89363" y="5585403"/>
            <a:ext cx="14309274" cy="3458360"/>
            <a:chOff x="0" y="0"/>
            <a:chExt cx="19079032" cy="461114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079031" cy="4611152"/>
            </a:xfrm>
            <a:custGeom>
              <a:avLst/>
              <a:gdLst/>
              <a:ahLst/>
              <a:cxnLst/>
              <a:rect l="l" t="t" r="r" b="b"/>
              <a:pathLst>
                <a:path w="19079031" h="4611152">
                  <a:moveTo>
                    <a:pt x="0" y="0"/>
                  </a:moveTo>
                  <a:lnTo>
                    <a:pt x="19079031" y="0"/>
                  </a:lnTo>
                  <a:lnTo>
                    <a:pt x="19079031" y="4611152"/>
                  </a:lnTo>
                  <a:lnTo>
                    <a:pt x="0" y="461115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0621" b="-3062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9079032" cy="465877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300"/>
                </a:lnSpc>
              </a:pPr>
              <a:r>
                <a:rPr lang="en-US" sz="5250" b="1">
                  <a:solidFill>
                    <a:srgbClr val="7D298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With strong foundations in place, </a:t>
              </a:r>
              <a:r>
                <a:rPr lang="en-US" sz="5200" b="1">
                  <a:solidFill>
                    <a:srgbClr val="7D298F"/>
                  </a:solidFill>
                  <a:highlight>
                    <a:srgbClr val="F5F5F5"/>
                  </a:highlight>
                  <a:latin typeface="Poppins Bold"/>
                  <a:ea typeface="Poppins Bold"/>
                  <a:cs typeface="Poppins Bold"/>
                  <a:sym typeface="Poppins Bold"/>
                </a:rPr>
                <a:t>employment is more sustainable</a:t>
              </a:r>
              <a:endParaRPr lang="en-US" sz="5200" b="1">
                <a:solidFill>
                  <a:srgbClr val="7D298F"/>
                </a:solidFill>
                <a:highlight>
                  <a:srgbClr val="F5F5F5"/>
                </a:highlight>
                <a:latin typeface="Poppins Bold"/>
                <a:ea typeface="Poppins Bold"/>
                <a:cs typeface="Poppins Bold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968400">
            <a:off x="7140016" y="13111124"/>
            <a:ext cx="4599565" cy="4599565"/>
            <a:chOff x="0" y="0"/>
            <a:chExt cx="6132754" cy="6132754"/>
          </a:xfrm>
        </p:grpSpPr>
        <p:sp>
          <p:nvSpPr>
            <p:cNvPr id="3" name="Freeform 3" descr="pasted-movie.png"/>
            <p:cNvSpPr/>
            <p:nvPr/>
          </p:nvSpPr>
          <p:spPr>
            <a:xfrm>
              <a:off x="0" y="0"/>
              <a:ext cx="6132703" cy="6132703"/>
            </a:xfrm>
            <a:custGeom>
              <a:avLst/>
              <a:gdLst/>
              <a:ahLst/>
              <a:cxnLst/>
              <a:rect l="l" t="t" r="r" b="b"/>
              <a:pathLst>
                <a:path w="6132703" h="6132703">
                  <a:moveTo>
                    <a:pt x="0" y="0"/>
                  </a:moveTo>
                  <a:lnTo>
                    <a:pt x="6132703" y="0"/>
                  </a:lnTo>
                  <a:lnTo>
                    <a:pt x="6132703" y="6132703"/>
                  </a:lnTo>
                  <a:lnTo>
                    <a:pt x="0" y="6132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340380">
            <a:off x="13246265" y="-6923103"/>
            <a:ext cx="4599565" cy="4599565"/>
            <a:chOff x="0" y="0"/>
            <a:chExt cx="6132754" cy="6132754"/>
          </a:xfrm>
        </p:grpSpPr>
        <p:sp>
          <p:nvSpPr>
            <p:cNvPr id="5" name="Freeform 5" descr="pasted-movie.png"/>
            <p:cNvSpPr/>
            <p:nvPr/>
          </p:nvSpPr>
          <p:spPr>
            <a:xfrm>
              <a:off x="0" y="0"/>
              <a:ext cx="6132703" cy="6132703"/>
            </a:xfrm>
            <a:custGeom>
              <a:avLst/>
              <a:gdLst/>
              <a:ahLst/>
              <a:cxnLst/>
              <a:rect l="l" t="t" r="r" b="b"/>
              <a:pathLst>
                <a:path w="6132703" h="6132703">
                  <a:moveTo>
                    <a:pt x="0" y="0"/>
                  </a:moveTo>
                  <a:lnTo>
                    <a:pt x="6132703" y="0"/>
                  </a:lnTo>
                  <a:lnTo>
                    <a:pt x="6132703" y="6132703"/>
                  </a:lnTo>
                  <a:lnTo>
                    <a:pt x="0" y="6132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514350" y="2639025"/>
            <a:ext cx="17259300" cy="5008949"/>
          </a:xfrm>
          <a:custGeom>
            <a:avLst/>
            <a:gdLst/>
            <a:ahLst/>
            <a:cxnLst/>
            <a:rect l="l" t="t" r="r" b="b"/>
            <a:pathLst>
              <a:path w="17259300" h="5008949">
                <a:moveTo>
                  <a:pt x="0" y="0"/>
                </a:moveTo>
                <a:lnTo>
                  <a:pt x="17259300" y="0"/>
                </a:lnTo>
                <a:lnTo>
                  <a:pt x="17259300" y="5008950"/>
                </a:lnTo>
                <a:lnTo>
                  <a:pt x="0" y="5008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37680">
            <a:off x="-468097" y="1007890"/>
            <a:ext cx="8872880" cy="1792148"/>
            <a:chOff x="0" y="0"/>
            <a:chExt cx="11830507" cy="2389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30513" cy="2389531"/>
            </a:xfrm>
            <a:custGeom>
              <a:avLst/>
              <a:gdLst/>
              <a:ahLst/>
              <a:cxnLst/>
              <a:rect l="l" t="t" r="r" b="b"/>
              <a:pathLst>
                <a:path w="11830513" h="2389531">
                  <a:moveTo>
                    <a:pt x="0" y="0"/>
                  </a:moveTo>
                  <a:lnTo>
                    <a:pt x="11830513" y="0"/>
                  </a:lnTo>
                  <a:lnTo>
                    <a:pt x="11830513" y="2389531"/>
                  </a:lnTo>
                  <a:lnTo>
                    <a:pt x="0" y="2389531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3517" b="-29421"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1830507" cy="24562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7200" b="1" i="1">
                  <a:solidFill>
                    <a:srgbClr val="7D298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With you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 rot="-985500">
            <a:off x="564540" y="2036980"/>
            <a:ext cx="8872880" cy="1341730"/>
            <a:chOff x="0" y="0"/>
            <a:chExt cx="11830507" cy="17889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830513" cy="1788974"/>
            </a:xfrm>
            <a:custGeom>
              <a:avLst/>
              <a:gdLst/>
              <a:ahLst/>
              <a:cxnLst/>
              <a:rect l="l" t="t" r="r" b="b"/>
              <a:pathLst>
                <a:path w="11830513" h="1788974">
                  <a:moveTo>
                    <a:pt x="0" y="0"/>
                  </a:moveTo>
                  <a:lnTo>
                    <a:pt x="11830513" y="0"/>
                  </a:lnTo>
                  <a:lnTo>
                    <a:pt x="11830513" y="1788974"/>
                  </a:lnTo>
                  <a:lnTo>
                    <a:pt x="0" y="178897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95134" b="-62575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1830507" cy="184612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5400" b="1" i="1">
                  <a:solidFill>
                    <a:srgbClr val="7D298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every step of the way!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70444" y="5047774"/>
            <a:ext cx="2184435" cy="2184429"/>
            <a:chOff x="0" y="0"/>
            <a:chExt cx="2912580" cy="2912572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2899918" cy="2899923"/>
            </a:xfrm>
            <a:custGeom>
              <a:avLst/>
              <a:gdLst/>
              <a:ahLst/>
              <a:cxnLst/>
              <a:rect l="l" t="t" r="r" b="b"/>
              <a:pathLst>
                <a:path w="2899918" h="2899923">
                  <a:moveTo>
                    <a:pt x="0" y="1449961"/>
                  </a:moveTo>
                  <a:cubicBezTo>
                    <a:pt x="0" y="649098"/>
                    <a:pt x="649097" y="0"/>
                    <a:pt x="1449959" y="0"/>
                  </a:cubicBezTo>
                  <a:cubicBezTo>
                    <a:pt x="2250821" y="0"/>
                    <a:pt x="2899918" y="649098"/>
                    <a:pt x="2899918" y="1449961"/>
                  </a:cubicBezTo>
                  <a:cubicBezTo>
                    <a:pt x="2899918" y="2250825"/>
                    <a:pt x="2250694" y="2899923"/>
                    <a:pt x="1449959" y="2899923"/>
                  </a:cubicBezTo>
                  <a:cubicBezTo>
                    <a:pt x="649224" y="2899923"/>
                    <a:pt x="0" y="2250698"/>
                    <a:pt x="0" y="1449961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912580" cy="2941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00"/>
                </a:lnSpc>
              </a:pPr>
              <a:r>
                <a:rPr lang="en-US" sz="2250" b="1">
                  <a:solidFill>
                    <a:srgbClr val="7D298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Managing Universal Credit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211572" y="6921355"/>
            <a:ext cx="2355085" cy="2355085"/>
            <a:chOff x="0" y="0"/>
            <a:chExt cx="3140113" cy="3140114"/>
          </a:xfrm>
        </p:grpSpPr>
        <p:sp>
          <p:nvSpPr>
            <p:cNvPr id="12" name="Freeform 12"/>
            <p:cNvSpPr/>
            <p:nvPr/>
          </p:nvSpPr>
          <p:spPr>
            <a:xfrm>
              <a:off x="6350" y="6350"/>
              <a:ext cx="3127375" cy="3127376"/>
            </a:xfrm>
            <a:custGeom>
              <a:avLst/>
              <a:gdLst/>
              <a:ahLst/>
              <a:cxnLst/>
              <a:rect l="l" t="t" r="r" b="b"/>
              <a:pathLst>
                <a:path w="3127375" h="3127376">
                  <a:moveTo>
                    <a:pt x="0" y="1563751"/>
                  </a:moveTo>
                  <a:cubicBezTo>
                    <a:pt x="0" y="700151"/>
                    <a:pt x="700151" y="0"/>
                    <a:pt x="1563751" y="0"/>
                  </a:cubicBezTo>
                  <a:cubicBezTo>
                    <a:pt x="2427351" y="0"/>
                    <a:pt x="3127375" y="700151"/>
                    <a:pt x="3127375" y="1563751"/>
                  </a:cubicBezTo>
                  <a:cubicBezTo>
                    <a:pt x="3127375" y="2427352"/>
                    <a:pt x="2427351" y="3127376"/>
                    <a:pt x="1563751" y="3127376"/>
                  </a:cubicBezTo>
                  <a:cubicBezTo>
                    <a:pt x="700151" y="3127376"/>
                    <a:pt x="0" y="2427352"/>
                    <a:pt x="0" y="1563751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140113" cy="3168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00"/>
                </a:lnSpc>
              </a:pPr>
              <a:r>
                <a:rPr lang="en-US" sz="2250" b="1">
                  <a:solidFill>
                    <a:srgbClr val="7D298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Money, Benefits &amp; Debt Advice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679565" y="3572751"/>
            <a:ext cx="2674753" cy="2674755"/>
            <a:chOff x="0" y="0"/>
            <a:chExt cx="3566338" cy="3566340"/>
          </a:xfrm>
        </p:grpSpPr>
        <p:sp>
          <p:nvSpPr>
            <p:cNvPr id="15" name="Freeform 15"/>
            <p:cNvSpPr/>
            <p:nvPr/>
          </p:nvSpPr>
          <p:spPr>
            <a:xfrm>
              <a:off x="6350" y="6350"/>
              <a:ext cx="3553587" cy="3553589"/>
            </a:xfrm>
            <a:custGeom>
              <a:avLst/>
              <a:gdLst/>
              <a:ahLst/>
              <a:cxnLst/>
              <a:rect l="l" t="t" r="r" b="b"/>
              <a:pathLst>
                <a:path w="3553587" h="3553589">
                  <a:moveTo>
                    <a:pt x="0" y="1776858"/>
                  </a:moveTo>
                  <a:cubicBezTo>
                    <a:pt x="0" y="795528"/>
                    <a:pt x="795528" y="0"/>
                    <a:pt x="1776857" y="0"/>
                  </a:cubicBezTo>
                  <a:cubicBezTo>
                    <a:pt x="2758186" y="0"/>
                    <a:pt x="3553587" y="795528"/>
                    <a:pt x="3553587" y="1776858"/>
                  </a:cubicBezTo>
                  <a:cubicBezTo>
                    <a:pt x="3553587" y="2758188"/>
                    <a:pt x="2758186" y="3553589"/>
                    <a:pt x="1776857" y="3553589"/>
                  </a:cubicBezTo>
                  <a:cubicBezTo>
                    <a:pt x="795528" y="3553589"/>
                    <a:pt x="0" y="2758188"/>
                    <a:pt x="0" y="1776858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3566338" cy="3585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r>
                <a:rPr lang="en-US" sz="1875" b="1">
                  <a:solidFill>
                    <a:srgbClr val="7D298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Understanding Housing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34086" y="6797773"/>
            <a:ext cx="2602249" cy="2602248"/>
            <a:chOff x="0" y="0"/>
            <a:chExt cx="3469665" cy="3469664"/>
          </a:xfrm>
        </p:grpSpPr>
        <p:sp>
          <p:nvSpPr>
            <p:cNvPr id="18" name="Freeform 18"/>
            <p:cNvSpPr/>
            <p:nvPr/>
          </p:nvSpPr>
          <p:spPr>
            <a:xfrm>
              <a:off x="6350" y="6350"/>
              <a:ext cx="3456940" cy="3456939"/>
            </a:xfrm>
            <a:custGeom>
              <a:avLst/>
              <a:gdLst/>
              <a:ahLst/>
              <a:cxnLst/>
              <a:rect l="l" t="t" r="r" b="b"/>
              <a:pathLst>
                <a:path w="3456940" h="3456939">
                  <a:moveTo>
                    <a:pt x="0" y="1728469"/>
                  </a:moveTo>
                  <a:cubicBezTo>
                    <a:pt x="0" y="773811"/>
                    <a:pt x="773811" y="0"/>
                    <a:pt x="1728470" y="0"/>
                  </a:cubicBezTo>
                  <a:cubicBezTo>
                    <a:pt x="2683129" y="0"/>
                    <a:pt x="3456940" y="773811"/>
                    <a:pt x="3456940" y="1728469"/>
                  </a:cubicBezTo>
                  <a:cubicBezTo>
                    <a:pt x="3456940" y="2683128"/>
                    <a:pt x="2683129" y="3456939"/>
                    <a:pt x="1728470" y="3456939"/>
                  </a:cubicBezTo>
                  <a:cubicBezTo>
                    <a:pt x="773811" y="3456939"/>
                    <a:pt x="0" y="2683128"/>
                    <a:pt x="0" y="1728469"/>
                  </a:cubicBezTo>
                  <a:close/>
                </a:path>
              </a:pathLst>
            </a:custGeom>
            <a:solidFill>
              <a:srgbClr val="FF751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3469665" cy="3488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r>
                <a:rPr lang="en-US" sz="2625" b="1">
                  <a:solidFill>
                    <a:srgbClr val="7D298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Health Advocacy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421379" y="6423631"/>
            <a:ext cx="2477862" cy="2477863"/>
            <a:chOff x="0" y="0"/>
            <a:chExt cx="3303816" cy="3303818"/>
          </a:xfrm>
        </p:grpSpPr>
        <p:sp>
          <p:nvSpPr>
            <p:cNvPr id="21" name="Freeform 21"/>
            <p:cNvSpPr/>
            <p:nvPr/>
          </p:nvSpPr>
          <p:spPr>
            <a:xfrm>
              <a:off x="6350" y="6350"/>
              <a:ext cx="3291078" cy="3291080"/>
            </a:xfrm>
            <a:custGeom>
              <a:avLst/>
              <a:gdLst/>
              <a:ahLst/>
              <a:cxnLst/>
              <a:rect l="l" t="t" r="r" b="b"/>
              <a:pathLst>
                <a:path w="3291078" h="3291080">
                  <a:moveTo>
                    <a:pt x="0" y="1645540"/>
                  </a:moveTo>
                  <a:cubicBezTo>
                    <a:pt x="0" y="736727"/>
                    <a:pt x="736727" y="0"/>
                    <a:pt x="1645539" y="0"/>
                  </a:cubicBezTo>
                  <a:cubicBezTo>
                    <a:pt x="2554351" y="0"/>
                    <a:pt x="3291078" y="736727"/>
                    <a:pt x="3291078" y="1645540"/>
                  </a:cubicBezTo>
                  <a:cubicBezTo>
                    <a:pt x="3291078" y="2554353"/>
                    <a:pt x="2554351" y="3291080"/>
                    <a:pt x="1645539" y="3291080"/>
                  </a:cubicBezTo>
                  <a:cubicBezTo>
                    <a:pt x="736727" y="3291080"/>
                    <a:pt x="0" y="2554353"/>
                    <a:pt x="0" y="1645540"/>
                  </a:cubicBezTo>
                  <a:close/>
                </a:path>
              </a:pathLst>
            </a:custGeom>
            <a:solidFill>
              <a:srgbClr val="FF751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3303816" cy="3332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00"/>
                </a:lnSpc>
              </a:pPr>
              <a:r>
                <a:rPr lang="en-US" sz="2250" b="1">
                  <a:solidFill>
                    <a:srgbClr val="7D298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Well-being &amp; Peer Support Groups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174859" y="3125143"/>
            <a:ext cx="2612050" cy="2612054"/>
            <a:chOff x="0" y="0"/>
            <a:chExt cx="3482734" cy="3482738"/>
          </a:xfrm>
        </p:grpSpPr>
        <p:sp>
          <p:nvSpPr>
            <p:cNvPr id="24" name="Freeform 24"/>
            <p:cNvSpPr/>
            <p:nvPr/>
          </p:nvSpPr>
          <p:spPr>
            <a:xfrm>
              <a:off x="6350" y="6350"/>
              <a:ext cx="3470021" cy="3470025"/>
            </a:xfrm>
            <a:custGeom>
              <a:avLst/>
              <a:gdLst/>
              <a:ahLst/>
              <a:cxnLst/>
              <a:rect l="l" t="t" r="r" b="b"/>
              <a:pathLst>
                <a:path w="3470021" h="3470025">
                  <a:moveTo>
                    <a:pt x="0" y="1735076"/>
                  </a:moveTo>
                  <a:cubicBezTo>
                    <a:pt x="0" y="776733"/>
                    <a:pt x="776732" y="0"/>
                    <a:pt x="1735074" y="0"/>
                  </a:cubicBezTo>
                  <a:cubicBezTo>
                    <a:pt x="2693416" y="0"/>
                    <a:pt x="3470021" y="776733"/>
                    <a:pt x="3470021" y="1735076"/>
                  </a:cubicBezTo>
                  <a:cubicBezTo>
                    <a:pt x="3470021" y="2693419"/>
                    <a:pt x="2693289" y="3470025"/>
                    <a:pt x="1735074" y="3470025"/>
                  </a:cubicBezTo>
                  <a:cubicBezTo>
                    <a:pt x="776859" y="3470025"/>
                    <a:pt x="0" y="2693292"/>
                    <a:pt x="0" y="1735076"/>
                  </a:cubicBezTo>
                  <a:close/>
                </a:path>
              </a:pathLst>
            </a:custGeom>
            <a:solidFill>
              <a:srgbClr val="FF751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3482734" cy="350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7D298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Family Learning &amp; Education Advocacy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473789" y="745693"/>
            <a:ext cx="3216354" cy="3216352"/>
            <a:chOff x="0" y="0"/>
            <a:chExt cx="4288472" cy="4288470"/>
          </a:xfrm>
        </p:grpSpPr>
        <p:sp>
          <p:nvSpPr>
            <p:cNvPr id="27" name="Freeform 27"/>
            <p:cNvSpPr/>
            <p:nvPr/>
          </p:nvSpPr>
          <p:spPr>
            <a:xfrm>
              <a:off x="6350" y="6350"/>
              <a:ext cx="4275709" cy="4275707"/>
            </a:xfrm>
            <a:custGeom>
              <a:avLst/>
              <a:gdLst/>
              <a:ahLst/>
              <a:cxnLst/>
              <a:rect l="l" t="t" r="r" b="b"/>
              <a:pathLst>
                <a:path w="4275709" h="4275707">
                  <a:moveTo>
                    <a:pt x="0" y="2137917"/>
                  </a:moveTo>
                  <a:cubicBezTo>
                    <a:pt x="0" y="957198"/>
                    <a:pt x="957199" y="0"/>
                    <a:pt x="2137918" y="0"/>
                  </a:cubicBezTo>
                  <a:cubicBezTo>
                    <a:pt x="3318637" y="0"/>
                    <a:pt x="4275709" y="957198"/>
                    <a:pt x="4275709" y="2137917"/>
                  </a:cubicBezTo>
                  <a:cubicBezTo>
                    <a:pt x="4275709" y="3318635"/>
                    <a:pt x="3318637" y="4275707"/>
                    <a:pt x="2137918" y="4275707"/>
                  </a:cubicBezTo>
                  <a:cubicBezTo>
                    <a:pt x="957199" y="4275707"/>
                    <a:pt x="0" y="3318635"/>
                    <a:pt x="0" y="2137917"/>
                  </a:cubicBezTo>
                  <a:close/>
                </a:path>
              </a:pathLst>
            </a:custGeom>
            <a:solidFill>
              <a:srgbClr val="61D836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4288472" cy="4317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00"/>
                </a:lnSpc>
              </a:pPr>
              <a:r>
                <a:rPr lang="en-US" sz="2250" b="1">
                  <a:solidFill>
                    <a:srgbClr val="7D298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Volunteering &amp; Training Opportunities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061975" y="3015311"/>
            <a:ext cx="3005499" cy="3005502"/>
            <a:chOff x="0" y="0"/>
            <a:chExt cx="4007333" cy="4007336"/>
          </a:xfrm>
        </p:grpSpPr>
        <p:sp>
          <p:nvSpPr>
            <p:cNvPr id="30" name="Freeform 30"/>
            <p:cNvSpPr/>
            <p:nvPr/>
          </p:nvSpPr>
          <p:spPr>
            <a:xfrm>
              <a:off x="6350" y="6350"/>
              <a:ext cx="3994658" cy="3994662"/>
            </a:xfrm>
            <a:custGeom>
              <a:avLst/>
              <a:gdLst/>
              <a:ahLst/>
              <a:cxnLst/>
              <a:rect l="l" t="t" r="r" b="b"/>
              <a:pathLst>
                <a:path w="3994658" h="3994662">
                  <a:moveTo>
                    <a:pt x="0" y="1997331"/>
                  </a:moveTo>
                  <a:cubicBezTo>
                    <a:pt x="0" y="894208"/>
                    <a:pt x="894207" y="0"/>
                    <a:pt x="1997329" y="0"/>
                  </a:cubicBezTo>
                  <a:cubicBezTo>
                    <a:pt x="3100451" y="0"/>
                    <a:pt x="3994658" y="894208"/>
                    <a:pt x="3994658" y="1997331"/>
                  </a:cubicBezTo>
                  <a:cubicBezTo>
                    <a:pt x="3994658" y="3100454"/>
                    <a:pt x="3100451" y="3994662"/>
                    <a:pt x="1997329" y="3994662"/>
                  </a:cubicBezTo>
                  <a:cubicBezTo>
                    <a:pt x="894207" y="3994662"/>
                    <a:pt x="0" y="3100454"/>
                    <a:pt x="0" y="1997331"/>
                  </a:cubicBezTo>
                  <a:close/>
                </a:path>
              </a:pathLst>
            </a:custGeom>
            <a:solidFill>
              <a:srgbClr val="61D836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4007333" cy="4035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00"/>
                </a:lnSpc>
              </a:pPr>
              <a:r>
                <a:rPr lang="en-US" sz="2250" b="1">
                  <a:solidFill>
                    <a:srgbClr val="7D298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Employability</a:t>
              </a:r>
            </a:p>
            <a:p>
              <a:pPr algn="ctr">
                <a:lnSpc>
                  <a:spcPts val="2700"/>
                </a:lnSpc>
              </a:pPr>
              <a:r>
                <a:rPr lang="en-US" sz="2250" b="1">
                  <a:solidFill>
                    <a:srgbClr val="7D298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&amp; In-work Support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 rot="-3067020">
            <a:off x="-1404966" y="8209531"/>
            <a:ext cx="3849872" cy="85725"/>
            <a:chOff x="0" y="0"/>
            <a:chExt cx="5133162" cy="114300"/>
          </a:xfrm>
        </p:grpSpPr>
        <p:sp>
          <p:nvSpPr>
            <p:cNvPr id="33" name="Freeform 33" descr="Line Line"/>
            <p:cNvSpPr/>
            <p:nvPr/>
          </p:nvSpPr>
          <p:spPr>
            <a:xfrm>
              <a:off x="0" y="0"/>
              <a:ext cx="5133213" cy="114300"/>
            </a:xfrm>
            <a:custGeom>
              <a:avLst/>
              <a:gdLst/>
              <a:ahLst/>
              <a:cxnLst/>
              <a:rect l="l" t="t" r="r" b="b"/>
              <a:pathLst>
                <a:path w="5133213" h="114300">
                  <a:moveTo>
                    <a:pt x="0" y="0"/>
                  </a:moveTo>
                  <a:lnTo>
                    <a:pt x="5133213" y="0"/>
                  </a:lnTo>
                  <a:lnTo>
                    <a:pt x="5133213" y="114300"/>
                  </a:lnTo>
                  <a:lnTo>
                    <a:pt x="0" y="114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1" r="-100"/>
              </a:stretch>
            </a:blipFill>
          </p:spPr>
        </p:sp>
      </p:grpSp>
      <p:grpSp>
        <p:nvGrpSpPr>
          <p:cNvPr id="34" name="Group 34"/>
          <p:cNvGrpSpPr/>
          <p:nvPr/>
        </p:nvGrpSpPr>
        <p:grpSpPr>
          <a:xfrm rot="2700000">
            <a:off x="2968571" y="7035403"/>
            <a:ext cx="794395" cy="85725"/>
            <a:chOff x="0" y="0"/>
            <a:chExt cx="1059193" cy="114300"/>
          </a:xfrm>
        </p:grpSpPr>
        <p:sp>
          <p:nvSpPr>
            <p:cNvPr id="35" name="Freeform 35" descr="Line Line"/>
            <p:cNvSpPr/>
            <p:nvPr/>
          </p:nvSpPr>
          <p:spPr>
            <a:xfrm>
              <a:off x="0" y="0"/>
              <a:ext cx="1059180" cy="114300"/>
            </a:xfrm>
            <a:custGeom>
              <a:avLst/>
              <a:gdLst/>
              <a:ahLst/>
              <a:cxnLst/>
              <a:rect l="l" t="t" r="r" b="b"/>
              <a:pathLst>
                <a:path w="1059180" h="114300">
                  <a:moveTo>
                    <a:pt x="0" y="0"/>
                  </a:moveTo>
                  <a:lnTo>
                    <a:pt x="1059180" y="0"/>
                  </a:lnTo>
                  <a:lnTo>
                    <a:pt x="1059180" y="114300"/>
                  </a:lnTo>
                  <a:lnTo>
                    <a:pt x="0" y="114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298F"/>
            </a:solidFill>
          </p:spPr>
        </p:sp>
      </p:grpSp>
      <p:grpSp>
        <p:nvGrpSpPr>
          <p:cNvPr id="36" name="Group 36"/>
          <p:cNvGrpSpPr/>
          <p:nvPr/>
        </p:nvGrpSpPr>
        <p:grpSpPr>
          <a:xfrm rot="-4419420">
            <a:off x="4246369" y="6367072"/>
            <a:ext cx="1056780" cy="85725"/>
            <a:chOff x="0" y="0"/>
            <a:chExt cx="1409040" cy="114300"/>
          </a:xfrm>
        </p:grpSpPr>
        <p:sp>
          <p:nvSpPr>
            <p:cNvPr id="37" name="Freeform 37" descr="Line Line"/>
            <p:cNvSpPr/>
            <p:nvPr/>
          </p:nvSpPr>
          <p:spPr>
            <a:xfrm>
              <a:off x="0" y="0"/>
              <a:ext cx="1409065" cy="114300"/>
            </a:xfrm>
            <a:custGeom>
              <a:avLst/>
              <a:gdLst/>
              <a:ahLst/>
              <a:cxnLst/>
              <a:rect l="l" t="t" r="r" b="b"/>
              <a:pathLst>
                <a:path w="1409065" h="114300">
                  <a:moveTo>
                    <a:pt x="0" y="0"/>
                  </a:moveTo>
                  <a:lnTo>
                    <a:pt x="1409065" y="0"/>
                  </a:lnTo>
                  <a:lnTo>
                    <a:pt x="1409065" y="114300"/>
                  </a:lnTo>
                  <a:lnTo>
                    <a:pt x="0" y="114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298F"/>
            </a:solidFill>
          </p:spPr>
        </p:sp>
      </p:grpSp>
      <p:grpSp>
        <p:nvGrpSpPr>
          <p:cNvPr id="38" name="Group 38"/>
          <p:cNvGrpSpPr/>
          <p:nvPr/>
        </p:nvGrpSpPr>
        <p:grpSpPr>
          <a:xfrm rot="2700000">
            <a:off x="5496611" y="6367072"/>
            <a:ext cx="1843773" cy="85725"/>
            <a:chOff x="0" y="0"/>
            <a:chExt cx="2458364" cy="114300"/>
          </a:xfrm>
        </p:grpSpPr>
        <p:sp>
          <p:nvSpPr>
            <p:cNvPr id="39" name="Freeform 39" descr="Line Line"/>
            <p:cNvSpPr/>
            <p:nvPr/>
          </p:nvSpPr>
          <p:spPr>
            <a:xfrm>
              <a:off x="0" y="0"/>
              <a:ext cx="2458339" cy="114300"/>
            </a:xfrm>
            <a:custGeom>
              <a:avLst/>
              <a:gdLst/>
              <a:ahLst/>
              <a:cxnLst/>
              <a:rect l="l" t="t" r="r" b="b"/>
              <a:pathLst>
                <a:path w="2458339" h="114300">
                  <a:moveTo>
                    <a:pt x="0" y="0"/>
                  </a:moveTo>
                  <a:lnTo>
                    <a:pt x="2458339" y="0"/>
                  </a:lnTo>
                  <a:lnTo>
                    <a:pt x="2458339" y="114300"/>
                  </a:lnTo>
                  <a:lnTo>
                    <a:pt x="0" y="114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298F"/>
            </a:solidFill>
          </p:spPr>
        </p:sp>
      </p:grpSp>
      <p:grpSp>
        <p:nvGrpSpPr>
          <p:cNvPr id="40" name="Group 40"/>
          <p:cNvGrpSpPr/>
          <p:nvPr/>
        </p:nvGrpSpPr>
        <p:grpSpPr>
          <a:xfrm rot="-4830780">
            <a:off x="7448388" y="6239523"/>
            <a:ext cx="1363447" cy="85725"/>
            <a:chOff x="0" y="0"/>
            <a:chExt cx="1817929" cy="114300"/>
          </a:xfrm>
        </p:grpSpPr>
        <p:sp>
          <p:nvSpPr>
            <p:cNvPr id="41" name="Freeform 41" descr="Line Line"/>
            <p:cNvSpPr/>
            <p:nvPr/>
          </p:nvSpPr>
          <p:spPr>
            <a:xfrm>
              <a:off x="0" y="0"/>
              <a:ext cx="1817878" cy="114300"/>
            </a:xfrm>
            <a:custGeom>
              <a:avLst/>
              <a:gdLst/>
              <a:ahLst/>
              <a:cxnLst/>
              <a:rect l="l" t="t" r="r" b="b"/>
              <a:pathLst>
                <a:path w="1817878" h="114300">
                  <a:moveTo>
                    <a:pt x="0" y="0"/>
                  </a:moveTo>
                  <a:lnTo>
                    <a:pt x="1817878" y="0"/>
                  </a:lnTo>
                  <a:lnTo>
                    <a:pt x="1817878" y="114300"/>
                  </a:lnTo>
                  <a:lnTo>
                    <a:pt x="0" y="114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298F"/>
            </a:solidFill>
          </p:spPr>
        </p:sp>
      </p:grpSp>
      <p:grpSp>
        <p:nvGrpSpPr>
          <p:cNvPr id="42" name="Group 42"/>
          <p:cNvGrpSpPr/>
          <p:nvPr/>
        </p:nvGrpSpPr>
        <p:grpSpPr>
          <a:xfrm rot="2502900">
            <a:off x="9071239" y="6026620"/>
            <a:ext cx="2107101" cy="85725"/>
            <a:chOff x="0" y="0"/>
            <a:chExt cx="2809469" cy="114300"/>
          </a:xfrm>
        </p:grpSpPr>
        <p:sp>
          <p:nvSpPr>
            <p:cNvPr id="43" name="Freeform 43" descr="Line Line"/>
            <p:cNvSpPr/>
            <p:nvPr/>
          </p:nvSpPr>
          <p:spPr>
            <a:xfrm>
              <a:off x="0" y="0"/>
              <a:ext cx="2809494" cy="114300"/>
            </a:xfrm>
            <a:custGeom>
              <a:avLst/>
              <a:gdLst/>
              <a:ahLst/>
              <a:cxnLst/>
              <a:rect l="l" t="t" r="r" b="b"/>
              <a:pathLst>
                <a:path w="2809494" h="114300">
                  <a:moveTo>
                    <a:pt x="0" y="0"/>
                  </a:moveTo>
                  <a:lnTo>
                    <a:pt x="2809494" y="0"/>
                  </a:lnTo>
                  <a:lnTo>
                    <a:pt x="2809494" y="114300"/>
                  </a:lnTo>
                  <a:lnTo>
                    <a:pt x="0" y="114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298F"/>
            </a:solidFill>
          </p:spPr>
        </p:sp>
      </p:grpSp>
      <p:grpSp>
        <p:nvGrpSpPr>
          <p:cNvPr id="44" name="Group 44"/>
          <p:cNvGrpSpPr/>
          <p:nvPr/>
        </p:nvGrpSpPr>
        <p:grpSpPr>
          <a:xfrm rot="-5985120">
            <a:off x="9993916" y="5004911"/>
            <a:ext cx="2721578" cy="85725"/>
            <a:chOff x="0" y="0"/>
            <a:chExt cx="3628771" cy="114300"/>
          </a:xfrm>
        </p:grpSpPr>
        <p:sp>
          <p:nvSpPr>
            <p:cNvPr id="45" name="Freeform 45" descr="Line Line"/>
            <p:cNvSpPr/>
            <p:nvPr/>
          </p:nvSpPr>
          <p:spPr>
            <a:xfrm>
              <a:off x="0" y="0"/>
              <a:ext cx="3628771" cy="114300"/>
            </a:xfrm>
            <a:custGeom>
              <a:avLst/>
              <a:gdLst/>
              <a:ahLst/>
              <a:cxnLst/>
              <a:rect l="l" t="t" r="r" b="b"/>
              <a:pathLst>
                <a:path w="3628771" h="114300">
                  <a:moveTo>
                    <a:pt x="0" y="0"/>
                  </a:moveTo>
                  <a:lnTo>
                    <a:pt x="3628771" y="0"/>
                  </a:lnTo>
                  <a:lnTo>
                    <a:pt x="3628771" y="114300"/>
                  </a:lnTo>
                  <a:lnTo>
                    <a:pt x="0" y="114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298F"/>
            </a:solidFill>
          </p:spPr>
        </p:sp>
      </p:grpSp>
      <p:grpSp>
        <p:nvGrpSpPr>
          <p:cNvPr id="46" name="Group 46"/>
          <p:cNvGrpSpPr/>
          <p:nvPr/>
        </p:nvGrpSpPr>
        <p:grpSpPr>
          <a:xfrm rot="1731000">
            <a:off x="12077252" y="3358353"/>
            <a:ext cx="1443933" cy="85725"/>
            <a:chOff x="0" y="0"/>
            <a:chExt cx="1925244" cy="114300"/>
          </a:xfrm>
        </p:grpSpPr>
        <p:sp>
          <p:nvSpPr>
            <p:cNvPr id="47" name="Freeform 47" descr="Line Line"/>
            <p:cNvSpPr/>
            <p:nvPr/>
          </p:nvSpPr>
          <p:spPr>
            <a:xfrm>
              <a:off x="0" y="0"/>
              <a:ext cx="1925193" cy="114300"/>
            </a:xfrm>
            <a:custGeom>
              <a:avLst/>
              <a:gdLst/>
              <a:ahLst/>
              <a:cxnLst/>
              <a:rect l="l" t="t" r="r" b="b"/>
              <a:pathLst>
                <a:path w="1925193" h="114300">
                  <a:moveTo>
                    <a:pt x="0" y="0"/>
                  </a:moveTo>
                  <a:lnTo>
                    <a:pt x="1925193" y="0"/>
                  </a:lnTo>
                  <a:lnTo>
                    <a:pt x="1925193" y="114300"/>
                  </a:lnTo>
                  <a:lnTo>
                    <a:pt x="0" y="114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298F"/>
            </a:solidFill>
          </p:spPr>
        </p:sp>
      </p:grpSp>
      <p:grpSp>
        <p:nvGrpSpPr>
          <p:cNvPr id="48" name="Group 48"/>
          <p:cNvGrpSpPr/>
          <p:nvPr/>
        </p:nvGrpSpPr>
        <p:grpSpPr>
          <a:xfrm rot="-5718000">
            <a:off x="12136984" y="-5040554"/>
            <a:ext cx="3225403" cy="3123219"/>
            <a:chOff x="0" y="0"/>
            <a:chExt cx="4300538" cy="4164292"/>
          </a:xfrm>
        </p:grpSpPr>
        <p:sp>
          <p:nvSpPr>
            <p:cNvPr id="49" name="Freeform 49" descr="Copy of FG Rocket .png"/>
            <p:cNvSpPr/>
            <p:nvPr/>
          </p:nvSpPr>
          <p:spPr>
            <a:xfrm>
              <a:off x="0" y="0"/>
              <a:ext cx="4300601" cy="4164330"/>
            </a:xfrm>
            <a:custGeom>
              <a:avLst/>
              <a:gdLst/>
              <a:ahLst/>
              <a:cxnLst/>
              <a:rect l="l" t="t" r="r" b="b"/>
              <a:pathLst>
                <a:path w="4300601" h="4164330">
                  <a:moveTo>
                    <a:pt x="0" y="0"/>
                  </a:moveTo>
                  <a:lnTo>
                    <a:pt x="4300601" y="0"/>
                  </a:lnTo>
                  <a:lnTo>
                    <a:pt x="4300601" y="4164330"/>
                  </a:lnTo>
                  <a:lnTo>
                    <a:pt x="0" y="4164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0"/>
              </a:stretch>
            </a:blipFill>
          </p:spPr>
        </p:sp>
      </p:grpSp>
      <p:grpSp>
        <p:nvGrpSpPr>
          <p:cNvPr id="50" name="Group 50"/>
          <p:cNvGrpSpPr/>
          <p:nvPr/>
        </p:nvGrpSpPr>
        <p:grpSpPr>
          <a:xfrm rot="-8658000">
            <a:off x="20240977" y="-6308846"/>
            <a:ext cx="3225403" cy="3123219"/>
            <a:chOff x="0" y="0"/>
            <a:chExt cx="4300538" cy="4164292"/>
          </a:xfrm>
        </p:grpSpPr>
        <p:sp>
          <p:nvSpPr>
            <p:cNvPr id="51" name="Freeform 51" descr="Copy of FG Rocket .png"/>
            <p:cNvSpPr/>
            <p:nvPr/>
          </p:nvSpPr>
          <p:spPr>
            <a:xfrm>
              <a:off x="0" y="0"/>
              <a:ext cx="4300601" cy="4164330"/>
            </a:xfrm>
            <a:custGeom>
              <a:avLst/>
              <a:gdLst/>
              <a:ahLst/>
              <a:cxnLst/>
              <a:rect l="l" t="t" r="r" b="b"/>
              <a:pathLst>
                <a:path w="4300601" h="4164330">
                  <a:moveTo>
                    <a:pt x="0" y="0"/>
                  </a:moveTo>
                  <a:lnTo>
                    <a:pt x="4300601" y="0"/>
                  </a:lnTo>
                  <a:lnTo>
                    <a:pt x="4300601" y="4164330"/>
                  </a:lnTo>
                  <a:lnTo>
                    <a:pt x="0" y="4164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at tables in a restaurant&#10;&#10;AI-generated content may be incorrect.">
            <a:extLst>
              <a:ext uri="{FF2B5EF4-FFF2-40B4-BE49-F238E27FC236}">
                <a16:creationId xmlns:a16="http://schemas.microsoft.com/office/drawing/2014/main" id="{381CC519-0F45-2B41-3CEE-9BF8725B55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37" r="8237"/>
          <a:stretch>
            <a:fillRect/>
          </a:stretch>
        </p:blipFill>
        <p:spPr>
          <a:xfrm>
            <a:off x="961914" y="965200"/>
            <a:ext cx="6019530" cy="4053837"/>
          </a:xfrm>
          <a:prstGeom prst="rect">
            <a:avLst/>
          </a:prstGeom>
        </p:spPr>
      </p:pic>
      <p:pic>
        <p:nvPicPr>
          <p:cNvPr id="3" name="Picture 2" descr="A group of people standing in a garden&#10;&#10;AI-generated content may be incorrect.">
            <a:extLst>
              <a:ext uri="{FF2B5EF4-FFF2-40B4-BE49-F238E27FC236}">
                <a16:creationId xmlns:a16="http://schemas.microsoft.com/office/drawing/2014/main" id="{7302A9C7-11F1-07F5-86F7-ACABA34297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230" r="-1" b="24186"/>
          <a:stretch>
            <a:fillRect/>
          </a:stretch>
        </p:blipFill>
        <p:spPr>
          <a:xfrm>
            <a:off x="965200" y="5264149"/>
            <a:ext cx="6016245" cy="4057649"/>
          </a:xfrm>
          <a:prstGeom prst="rect">
            <a:avLst/>
          </a:prstGeom>
        </p:spPr>
      </p:pic>
      <p:pic>
        <p:nvPicPr>
          <p:cNvPr id="4" name="Picture 3" descr="A group of kids holding a lizard&#10;&#10;AI-generated content may be incorrect.">
            <a:extLst>
              <a:ext uri="{FF2B5EF4-FFF2-40B4-BE49-F238E27FC236}">
                <a16:creationId xmlns:a16="http://schemas.microsoft.com/office/drawing/2014/main" id="{A0E3C315-0371-94D9-ECD4-4FA05F667F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495" r="1" b="29475"/>
          <a:stretch>
            <a:fillRect/>
          </a:stretch>
        </p:blipFill>
        <p:spPr>
          <a:xfrm>
            <a:off x="7218949" y="965200"/>
            <a:ext cx="10103850" cy="8356599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reenRecording_05-04-2026 15-15-18_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029" b="2029"/>
          <a:stretch>
            <a:fillRect/>
          </a:stretch>
        </p:blipFill>
        <p:spPr>
          <a:xfrm>
            <a:off x="2891742" y="1252757"/>
            <a:ext cx="12477531" cy="8109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D298F">
                <a:alpha val="100000"/>
              </a:srgbClr>
            </a:gs>
            <a:gs pos="50000">
              <a:srgbClr val="191859">
                <a:alpha val="100000"/>
              </a:srgbClr>
            </a:gs>
            <a:gs pos="100000">
              <a:srgbClr val="FDFB23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8675260" y="-12675756"/>
            <a:ext cx="35638511" cy="35638511"/>
            <a:chOff x="0" y="0"/>
            <a:chExt cx="47518015" cy="47518015"/>
          </a:xfrm>
        </p:grpSpPr>
        <p:sp>
          <p:nvSpPr>
            <p:cNvPr id="3" name="Freeform 3" descr="IMG_0029.png"/>
            <p:cNvSpPr/>
            <p:nvPr/>
          </p:nvSpPr>
          <p:spPr>
            <a:xfrm>
              <a:off x="0" y="0"/>
              <a:ext cx="47518067" cy="47518067"/>
            </a:xfrm>
            <a:custGeom>
              <a:avLst/>
              <a:gdLst/>
              <a:ahLst/>
              <a:cxnLst/>
              <a:rect l="l" t="t" r="r" b="b"/>
              <a:pathLst>
                <a:path w="47518067" h="47518067">
                  <a:moveTo>
                    <a:pt x="0" y="0"/>
                  </a:moveTo>
                  <a:lnTo>
                    <a:pt x="47518067" y="0"/>
                  </a:lnTo>
                  <a:lnTo>
                    <a:pt x="47518067" y="47518067"/>
                  </a:lnTo>
                  <a:lnTo>
                    <a:pt x="0" y="475180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142899" y="3262312"/>
            <a:ext cx="10002193" cy="1655616"/>
            <a:chOff x="0" y="0"/>
            <a:chExt cx="13336257" cy="22074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336262" cy="2207489"/>
            </a:xfrm>
            <a:custGeom>
              <a:avLst/>
              <a:gdLst/>
              <a:ahLst/>
              <a:cxnLst/>
              <a:rect l="l" t="t" r="r" b="b"/>
              <a:pathLst>
                <a:path w="13336262" h="2207489">
                  <a:moveTo>
                    <a:pt x="0" y="0"/>
                  </a:moveTo>
                  <a:lnTo>
                    <a:pt x="13336262" y="0"/>
                  </a:lnTo>
                  <a:lnTo>
                    <a:pt x="13336262" y="2207489"/>
                  </a:lnTo>
                  <a:lnTo>
                    <a:pt x="0" y="2207489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84348" b="-51084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13336257" cy="227416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009"/>
                </a:lnSpc>
              </a:pPr>
              <a:r>
                <a:rPr lang="en-US" sz="6675" b="1">
                  <a:solidFill>
                    <a:srgbClr val="7D298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Success and Impact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142899" y="4697806"/>
            <a:ext cx="10002193" cy="2948788"/>
            <a:chOff x="0" y="0"/>
            <a:chExt cx="13336257" cy="39317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336262" cy="3931722"/>
            </a:xfrm>
            <a:custGeom>
              <a:avLst/>
              <a:gdLst/>
              <a:ahLst/>
              <a:cxnLst/>
              <a:rect l="l" t="t" r="r" b="b"/>
              <a:pathLst>
                <a:path w="13336262" h="3931722">
                  <a:moveTo>
                    <a:pt x="0" y="0"/>
                  </a:moveTo>
                  <a:lnTo>
                    <a:pt x="13336262" y="0"/>
                  </a:lnTo>
                  <a:lnTo>
                    <a:pt x="13336262" y="3931722"/>
                  </a:lnTo>
                  <a:lnTo>
                    <a:pt x="0" y="393172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6092" b="-16092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3336257" cy="395076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580"/>
                </a:lnSpc>
              </a:pPr>
              <a:r>
                <a:rPr lang="en-US" sz="4650" dirty="0">
                  <a:solidFill>
                    <a:srgbClr val="7D298F"/>
                  </a:solidFill>
                  <a:latin typeface="Poppins"/>
                  <a:ea typeface="Arimo"/>
                  <a:cs typeface="Poppins"/>
                  <a:sym typeface="Arimo"/>
                </a:rPr>
                <a:t>The project has demonstrated strong outcomes for parents and families, particularly those facing complex challenges.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</Words>
  <Application>Microsoft Office PowerPoint</Application>
  <PresentationFormat>Custom</PresentationFormat>
  <Paragraphs>67</Paragraphs>
  <Slides>14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Arimo</vt:lpstr>
      <vt:lpstr>Poppins Bold</vt:lpstr>
      <vt:lpstr>Poppins</vt:lpstr>
      <vt:lpstr>Calibri</vt:lpstr>
      <vt:lpstr>Poppins Medium</vt:lpstr>
      <vt:lpstr>Poppins Bold Italics</vt:lpstr>
      <vt:lpstr>Segoe Script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Fife Gingerbread Family Approach.pptx</dc:title>
  <dc:creator>Emma</dc:creator>
  <cp:lastModifiedBy>Emma</cp:lastModifiedBy>
  <cp:revision>31</cp:revision>
  <dcterms:created xsi:type="dcterms:W3CDTF">2006-08-16T00:00:00Z</dcterms:created>
  <dcterms:modified xsi:type="dcterms:W3CDTF">2026-05-05T20:03:28Z</dcterms:modified>
  <dc:identifier>DAHIzni-LWU</dc:identifier>
</cp:coreProperties>
</file>